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6"/>
  </p:notesMasterIdLst>
  <p:sldIdLst>
    <p:sldId id="256" r:id="rId2"/>
    <p:sldId id="257" r:id="rId3"/>
    <p:sldId id="270" r:id="rId4"/>
    <p:sldId id="271" r:id="rId5"/>
    <p:sldId id="272" r:id="rId6"/>
    <p:sldId id="273" r:id="rId7"/>
    <p:sldId id="258" r:id="rId8"/>
    <p:sldId id="269" r:id="rId9"/>
    <p:sldId id="278" r:id="rId10"/>
    <p:sldId id="260" r:id="rId11"/>
    <p:sldId id="261" r:id="rId12"/>
    <p:sldId id="266" r:id="rId13"/>
    <p:sldId id="262" r:id="rId14"/>
    <p:sldId id="263" r:id="rId15"/>
    <p:sldId id="265" r:id="rId16"/>
    <p:sldId id="264" r:id="rId17"/>
    <p:sldId id="279" r:id="rId18"/>
    <p:sldId id="267" r:id="rId19"/>
    <p:sldId id="275" r:id="rId20"/>
    <p:sldId id="276" r:id="rId21"/>
    <p:sldId id="277" r:id="rId22"/>
    <p:sldId id="268" r:id="rId23"/>
    <p:sldId id="274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Anaokulu</c:v>
                </c:pt>
                <c:pt idx="1">
                  <c:v>İlkokul</c:v>
                </c:pt>
                <c:pt idx="2">
                  <c:v>Ortaokul</c:v>
                </c:pt>
                <c:pt idx="3">
                  <c:v>Lise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1764</c:v>
                </c:pt>
                <c:pt idx="1">
                  <c:v>8269</c:v>
                </c:pt>
                <c:pt idx="2">
                  <c:v>7021</c:v>
                </c:pt>
                <c:pt idx="3">
                  <c:v>4050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Sayfa1!$A$2:$A$5</c:f>
              <c:strCache>
                <c:ptCount val="4"/>
                <c:pt idx="0">
                  <c:v>Anaokulu</c:v>
                </c:pt>
                <c:pt idx="1">
                  <c:v>İlkokul</c:v>
                </c:pt>
                <c:pt idx="2">
                  <c:v>Ortaokul</c:v>
                </c:pt>
                <c:pt idx="3">
                  <c:v>Lise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1746</c:v>
                </c:pt>
                <c:pt idx="1">
                  <c:v>8614</c:v>
                </c:pt>
                <c:pt idx="2">
                  <c:v>7142</c:v>
                </c:pt>
                <c:pt idx="3">
                  <c:v>3823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8067008"/>
        <c:axId val="1318071360"/>
      </c:barChart>
      <c:catAx>
        <c:axId val="13180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8071360"/>
        <c:crosses val="autoZero"/>
        <c:auto val="1"/>
        <c:lblAlgn val="ctr"/>
        <c:lblOffset val="100"/>
        <c:noMultiLvlLbl val="0"/>
      </c:catAx>
      <c:valAx>
        <c:axId val="131807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80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8765E-1383-495F-94E4-D0B4040364C8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DF03C-16E2-481B-A364-3077DB5F2C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77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DF03C-16E2-481B-A364-3077DB5F2C8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96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072" y="3926544"/>
            <a:ext cx="12192000" cy="1645920"/>
          </a:xfrm>
        </p:spPr>
        <p:txBody>
          <a:bodyPr>
            <a:noAutofit/>
          </a:bodyPr>
          <a:lstStyle/>
          <a:p>
            <a:pPr algn="ctr"/>
            <a:r>
              <a:rPr lang="tr-TR" sz="7200" dirty="0" smtClean="0"/>
              <a:t>2014-2016</a:t>
            </a:r>
          </a:p>
          <a:p>
            <a:pPr algn="ctr"/>
            <a:r>
              <a:rPr lang="tr-TR" sz="7200" dirty="0" smtClean="0"/>
              <a:t>Okullaşma Bilgileri</a:t>
            </a:r>
            <a:endParaRPr lang="tr-TR" sz="7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513" y="623330"/>
            <a:ext cx="2819119" cy="281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rilis Ertugrul Jenerik Muzig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AX6A75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076224" y="6028188"/>
            <a:ext cx="10018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Osman </a:t>
            </a:r>
            <a:r>
              <a:rPr lang="tr-TR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Neyire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tr-TR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Akgöz İHO 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-21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3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şakpınar okul temel atm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883263" y="6028188"/>
            <a:ext cx="1040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Fatma Yüksel Başbuğu İHL - 12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9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şakpınar fatma-yüksel Başbuğu ihl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63" y="-1"/>
            <a:ext cx="10404708" cy="78035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883263" y="6028188"/>
            <a:ext cx="1040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Fatma Yüksel Başbuğu İHL - 12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5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köprü okul açılış (1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718335" y="6028188"/>
            <a:ext cx="8734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Kuruköprü Ortaokulu - 9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3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köprü okul açılış (2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718335" y="6028188"/>
            <a:ext cx="8734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Kuruköprü Ortaokulu - 9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6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Yenidoğan okul temel atm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31" y="-1"/>
            <a:ext cx="11533253" cy="76888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293367" y="6028188"/>
            <a:ext cx="1158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Ömer Serpil </a:t>
            </a:r>
            <a:r>
              <a:rPr lang="tr-TR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Özberber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İHO-İHL - 24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8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Yenidoğan okul temel atma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55" y="-1"/>
            <a:ext cx="11483030" cy="7655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200555" y="6028188"/>
            <a:ext cx="11770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Ömer Serpil </a:t>
            </a:r>
            <a:r>
              <a:rPr lang="tr-TR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Özberber</a:t>
            </a:r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Erkek İHO-İHL - 24 Derslik</a:t>
            </a:r>
            <a:endParaRPr lang="tr-TR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0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3"/>
          <a:stretch/>
        </p:blipFill>
        <p:spPr>
          <a:xfrm>
            <a:off x="15240" y="0"/>
            <a:ext cx="12176760" cy="687324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0555" y="6028188"/>
            <a:ext cx="11770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Ömer Serpil </a:t>
            </a:r>
            <a:r>
              <a:rPr lang="tr-TR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Özberber</a:t>
            </a:r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Erkek İHO-İHL - 24 Derslik</a:t>
            </a:r>
            <a:endParaRPr lang="tr-TR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1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61520" cy="684276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0554" y="6028188"/>
            <a:ext cx="11770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Ömer Serpil </a:t>
            </a:r>
            <a:r>
              <a:rPr lang="tr-TR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Özberber</a:t>
            </a:r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Erkek İHO-İHL - 24 Derslik</a:t>
            </a:r>
            <a:endParaRPr lang="tr-TR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5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4107" cy="685918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0554" y="6028188"/>
            <a:ext cx="11770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Ömer Serpil </a:t>
            </a:r>
            <a:r>
              <a:rPr lang="tr-TR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Özberber</a:t>
            </a:r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Erkek İHO-İHL - 24 Derslik</a:t>
            </a:r>
            <a:endParaRPr lang="tr-TR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6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 Sayısı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589159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93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31" y="-1"/>
            <a:ext cx="12217072" cy="68122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15929" y="6028188"/>
            <a:ext cx="111393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Ömer Serpil </a:t>
            </a:r>
            <a:r>
              <a:rPr lang="tr-TR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Özberber</a:t>
            </a:r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Erkek İHO-İHL - </a:t>
            </a:r>
            <a:r>
              <a:rPr lang="tr-TR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Mescid</a:t>
            </a:r>
            <a:endParaRPr lang="tr-TR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3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78071" y="6028188"/>
            <a:ext cx="11415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Ömer Serpil </a:t>
            </a:r>
            <a:r>
              <a:rPr lang="tr-TR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Özberber</a:t>
            </a:r>
            <a:r>
              <a:rPr lang="tr-TR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Erkek İHO-İHL - </a:t>
            </a:r>
            <a:r>
              <a:rPr lang="tr-TR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Mescid</a:t>
            </a:r>
            <a:endParaRPr lang="tr-TR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3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YAMAN DEDE İH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11726" y="-914402"/>
            <a:ext cx="11575473" cy="8681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217058" y="6028188"/>
            <a:ext cx="973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Yamandede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Kız İHO-İHL - 24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0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30479"/>
            <a:ext cx="12192000" cy="679704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50291" y="6028188"/>
            <a:ext cx="10270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Cemil Baba 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İlk -Ortaokulu 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- 24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0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7224" y="789092"/>
            <a:ext cx="10772775" cy="5230707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Talas Belediyesi Başkanlığı ve Talas İlçe Milli Eğitim Müdürlüğü Koordinesinde 2016 Yılı itibarı ile Talas İlçemize 141 </a:t>
            </a:r>
            <a:r>
              <a:rPr lang="tr-TR" dirty="0"/>
              <a:t>d</a:t>
            </a:r>
            <a:r>
              <a:rPr lang="tr-TR" dirty="0" smtClean="0"/>
              <a:t>erslik daha kazandırılmıştır.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9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İlkokul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62509"/>
              </p:ext>
            </p:extLst>
          </p:nvPr>
        </p:nvGraphicFramePr>
        <p:xfrm>
          <a:off x="676275" y="2011363"/>
          <a:ext cx="1075372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431"/>
                <a:gridCol w="2688431"/>
                <a:gridCol w="2688431"/>
                <a:gridCol w="26884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Okul Başına Düşen Öğrenci Sayısı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Derslik Başına</a:t>
                      </a:r>
                      <a:r>
                        <a:rPr lang="tr-TR" sz="3600" baseline="0" dirty="0" smtClean="0"/>
                        <a:t> Düşen Öğrenci Sayısı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Şube Başına Düşen Öğrenci Sayısı</a:t>
                      </a:r>
                      <a:endParaRPr lang="tr-T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2014 - 2015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312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27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24</a:t>
                      </a:r>
                      <a:endParaRPr lang="tr-T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2015 - 2016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295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32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25</a:t>
                      </a:r>
                      <a:endParaRPr lang="tr-T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5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Ortaokul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830960"/>
              </p:ext>
            </p:extLst>
          </p:nvPr>
        </p:nvGraphicFramePr>
        <p:xfrm>
          <a:off x="676275" y="2011363"/>
          <a:ext cx="1075372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431"/>
                <a:gridCol w="2688431"/>
                <a:gridCol w="2688431"/>
                <a:gridCol w="26884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Okul Başına Düşen Öğrenci Sayısı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Derslik Başına</a:t>
                      </a:r>
                      <a:r>
                        <a:rPr lang="tr-TR" sz="3600" baseline="0" dirty="0" smtClean="0"/>
                        <a:t> Düşen Öğrenci Sayısı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Şube Başına Düşen Öğrenci Sayısı</a:t>
                      </a:r>
                      <a:endParaRPr lang="tr-T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2014 - 2015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343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26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25,85</a:t>
                      </a:r>
                      <a:endParaRPr lang="tr-T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2015 - 2016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330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32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24</a:t>
                      </a:r>
                      <a:endParaRPr lang="tr-T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3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Orta Öğretim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016860"/>
              </p:ext>
            </p:extLst>
          </p:nvPr>
        </p:nvGraphicFramePr>
        <p:xfrm>
          <a:off x="676275" y="2011363"/>
          <a:ext cx="1075372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431"/>
                <a:gridCol w="2688431"/>
                <a:gridCol w="2688431"/>
                <a:gridCol w="26884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Okul Başına Düşen Öğrenci Sayısı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Derslik Başına</a:t>
                      </a:r>
                      <a:r>
                        <a:rPr lang="tr-TR" sz="3600" baseline="0" dirty="0" smtClean="0"/>
                        <a:t> Düşen Öğrenci Sayısı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Şube Başına Düşen Öğrenci Sayısı</a:t>
                      </a:r>
                      <a:endParaRPr lang="tr-T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2014 - 2015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446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35</a:t>
                      </a:r>
                      <a:endParaRPr lang="tr-T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2015 - 2016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371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27</a:t>
                      </a:r>
                      <a:endParaRPr lang="tr-T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3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ve Teknik Orta Öğretim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888199"/>
              </p:ext>
            </p:extLst>
          </p:nvPr>
        </p:nvGraphicFramePr>
        <p:xfrm>
          <a:off x="676275" y="2011363"/>
          <a:ext cx="1075372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431"/>
                <a:gridCol w="2688431"/>
                <a:gridCol w="2688431"/>
                <a:gridCol w="26884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Okul Başına Düşen Öğrenci Sayısı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Derslik Başına</a:t>
                      </a:r>
                      <a:r>
                        <a:rPr lang="tr-TR" sz="3600" baseline="0" dirty="0" smtClean="0"/>
                        <a:t> Düşen Öğrenci Sayısı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Şube Başına Düşen Öğrenci Sayısı</a:t>
                      </a:r>
                      <a:endParaRPr lang="tr-T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2014 - 2015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605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35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28</a:t>
                      </a:r>
                      <a:endParaRPr lang="tr-T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2015 - 2016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400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24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18</a:t>
                      </a:r>
                      <a:endParaRPr lang="tr-T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AX6A344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906535" y="6028188"/>
            <a:ext cx="1035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Durak-Havva Demir 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İO-OO -24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8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06533" y="6028188"/>
            <a:ext cx="1035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Durak-Havva Demir 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İO-OO -24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2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" y="0"/>
            <a:ext cx="3857625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798" y="0"/>
            <a:ext cx="3857625" cy="6858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06533" y="6028188"/>
            <a:ext cx="1035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Durak-Havva Demir </a:t>
            </a:r>
            <a:r>
              <a:rPr lang="tr-T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İO-OO -24 Derslik</a:t>
            </a:r>
            <a:endParaRPr lang="tr-T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TM03457491[[fn=Büyük Şehir]]</Template>
  <TotalTime>234</TotalTime>
  <Words>261</Words>
  <Application>Microsoft Office PowerPoint</Application>
  <PresentationFormat>Geniş ekran</PresentationFormat>
  <Paragraphs>70</Paragraphs>
  <Slides>24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Metropolitan</vt:lpstr>
      <vt:lpstr>PowerPoint Sunusu</vt:lpstr>
      <vt:lpstr>Öğrenci Sayısı</vt:lpstr>
      <vt:lpstr>İlkokul</vt:lpstr>
      <vt:lpstr>Ortaokul</vt:lpstr>
      <vt:lpstr>Genel Orta Öğretim</vt:lpstr>
      <vt:lpstr>Mesleki ve Teknik Orta Öğretim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Talas Belediyesi Başkanlığı ve Talas İlçe Milli Eğitim Müdürlüğü Koordinesinde 2016 Yılı itibarı ile Talas İlçemize 141 derslik daha kazandırılmıştır.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Aytac Basok</dc:creator>
  <cp:lastModifiedBy>Aytac Basok</cp:lastModifiedBy>
  <cp:revision>19</cp:revision>
  <dcterms:created xsi:type="dcterms:W3CDTF">2016-06-14T05:54:28Z</dcterms:created>
  <dcterms:modified xsi:type="dcterms:W3CDTF">2016-09-01T10:34:19Z</dcterms:modified>
</cp:coreProperties>
</file>