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9"/>
  </p:notesMasterIdLst>
  <p:sldIdLst>
    <p:sldId id="256" r:id="rId3"/>
    <p:sldId id="290" r:id="rId4"/>
    <p:sldId id="298" r:id="rId5"/>
    <p:sldId id="289" r:id="rId6"/>
    <p:sldId id="302" r:id="rId7"/>
    <p:sldId id="291" r:id="rId8"/>
    <p:sldId id="294" r:id="rId9"/>
    <p:sldId id="292" r:id="rId10"/>
    <p:sldId id="318" r:id="rId11"/>
    <p:sldId id="319" r:id="rId12"/>
    <p:sldId id="320" r:id="rId13"/>
    <p:sldId id="321" r:id="rId14"/>
    <p:sldId id="322" r:id="rId15"/>
    <p:sldId id="299" r:id="rId16"/>
    <p:sldId id="300" r:id="rId17"/>
    <p:sldId id="323" r:id="rId18"/>
  </p:sldIdLst>
  <p:sldSz cx="9144000" cy="5143500" type="screen16x9"/>
  <p:notesSz cx="6797675" cy="9928225"/>
  <p:embeddedFontLst>
    <p:embeddedFont>
      <p:font typeface="Proxima Nova"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Proxima Nova Semibold" panose="020B0604020202020204" charset="0"/>
      <p:regular r:id="rId32"/>
      <p:bold r:id="rId33"/>
      <p:boldItalic r:id="rId34"/>
    </p:embeddedFont>
    <p:embeddedFont>
      <p:font typeface="Roboto" panose="02000000000000000000" pitchFamily="2" charset="0"/>
      <p:regular r:id="rId35"/>
      <p:bold r:id="rId36"/>
      <p:italic r:id="rId37"/>
      <p:boldItalic r:id="rId38"/>
    </p:embeddedFont>
    <p:embeddedFont>
      <p:font typeface="Fira Sans Extra Condensed Medium" panose="020B0604020202020204" charset="0"/>
      <p:regular r:id="rId39"/>
      <p:bold r:id="rId40"/>
      <p:italic r:id="rId41"/>
      <p:boldItalic r:id="rId42"/>
    </p:embeddedFont>
    <p:embeddedFont>
      <p:font typeface="Calibri Light" panose="020F0302020204030204" pitchFamily="34"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ve Şaban" initials="MŞ" lastIdx="32" clrIdx="0">
    <p:extLst>
      <p:ext uri="{19B8F6BF-5375-455C-9EA6-DF929625EA0E}">
        <p15:presenceInfo xmlns:p15="http://schemas.microsoft.com/office/powerpoint/2012/main" userId="S::mervesabanyz@yegitek.meb.k12.tr::338d3996-46db-4abc-a83d-2b01941bdf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6" autoAdjust="0"/>
  </p:normalViewPr>
  <p:slideViewPr>
    <p:cSldViewPr snapToGrid="0">
      <p:cViewPr varScale="1">
        <p:scale>
          <a:sx n="146" d="100"/>
          <a:sy n="146" d="100"/>
        </p:scale>
        <p:origin x="5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E9B61-3409-443D-A246-D41B8B9799B1}" type="doc">
      <dgm:prSet loTypeId="urn:microsoft.com/office/officeart/2005/8/layout/target1" loCatId="relationship" qsTypeId="urn:microsoft.com/office/officeart/2005/8/quickstyle/simple1" qsCatId="simple" csTypeId="urn:microsoft.com/office/officeart/2005/8/colors/accent5_5" csCatId="accent5" phldr="1"/>
      <dgm:spPr/>
      <dgm:t>
        <a:bodyPr/>
        <a:lstStyle/>
        <a:p>
          <a:endParaRPr lang="tr-TR"/>
        </a:p>
      </dgm:t>
    </dgm:pt>
    <dgm:pt modelId="{416263B4-0E19-4B18-8470-10E09EC17DC2}">
      <dgm:prSet phldrT="[Metin]"/>
      <dgm:spPr/>
      <dgm:t>
        <a:bodyPr/>
        <a:lstStyle/>
        <a:p>
          <a:pPr algn="ctr"/>
          <a:r>
            <a:rPr lang="tr-TR">
              <a:solidFill>
                <a:schemeClr val="bg1"/>
              </a:solidFill>
            </a:rPr>
            <a:t>Çekirdek Grup </a:t>
          </a:r>
        </a:p>
      </dgm:t>
    </dgm:pt>
    <dgm:pt modelId="{9F26B3F7-E965-45AC-AE5D-55056C9BE8EA}" type="parTrans" cxnId="{024E7B71-B6A9-4F16-986B-409321ECBCD8}">
      <dgm:prSet/>
      <dgm:spPr/>
      <dgm:t>
        <a:bodyPr/>
        <a:lstStyle/>
        <a:p>
          <a:pPr algn="ctr"/>
          <a:endParaRPr lang="tr-TR">
            <a:solidFill>
              <a:schemeClr val="bg1"/>
            </a:solidFill>
          </a:endParaRPr>
        </a:p>
      </dgm:t>
    </dgm:pt>
    <dgm:pt modelId="{91303928-31CE-4084-B56D-02A301F24D44}" type="sibTrans" cxnId="{024E7B71-B6A9-4F16-986B-409321ECBCD8}">
      <dgm:prSet/>
      <dgm:spPr/>
      <dgm:t>
        <a:bodyPr/>
        <a:lstStyle/>
        <a:p>
          <a:pPr algn="ctr"/>
          <a:endParaRPr lang="tr-TR">
            <a:solidFill>
              <a:schemeClr val="bg1"/>
            </a:solidFill>
          </a:endParaRPr>
        </a:p>
      </dgm:t>
    </dgm:pt>
    <dgm:pt modelId="{D4B7D857-A06A-4B47-9293-1DEBD348E6AD}">
      <dgm:prSet phldrT="[Metin]"/>
      <dgm:spPr/>
      <dgm:t>
        <a:bodyPr/>
        <a:lstStyle/>
        <a:p>
          <a:pPr algn="ctr"/>
          <a:r>
            <a:rPr lang="tr-TR">
              <a:solidFill>
                <a:schemeClr val="bg1"/>
              </a:solidFill>
            </a:rPr>
            <a:t>Aktif Olan Grup</a:t>
          </a:r>
        </a:p>
      </dgm:t>
    </dgm:pt>
    <dgm:pt modelId="{A751EDA2-B73C-4DAA-9B9F-206B91036A61}" type="parTrans" cxnId="{7A80390D-CAA9-402E-B47F-59EFD03EFC7F}">
      <dgm:prSet/>
      <dgm:spPr/>
      <dgm:t>
        <a:bodyPr/>
        <a:lstStyle/>
        <a:p>
          <a:pPr algn="ctr"/>
          <a:endParaRPr lang="tr-TR">
            <a:solidFill>
              <a:schemeClr val="bg1"/>
            </a:solidFill>
          </a:endParaRPr>
        </a:p>
      </dgm:t>
    </dgm:pt>
    <dgm:pt modelId="{FC421C36-A945-4C17-BD61-EFBE178BBAB0}" type="sibTrans" cxnId="{7A80390D-CAA9-402E-B47F-59EFD03EFC7F}">
      <dgm:prSet/>
      <dgm:spPr/>
      <dgm:t>
        <a:bodyPr/>
        <a:lstStyle/>
        <a:p>
          <a:pPr algn="ctr"/>
          <a:endParaRPr lang="tr-TR">
            <a:solidFill>
              <a:schemeClr val="bg1"/>
            </a:solidFill>
          </a:endParaRPr>
        </a:p>
      </dgm:t>
    </dgm:pt>
    <dgm:pt modelId="{860F8064-7CA0-48BA-A132-56A4CC5B7648}">
      <dgm:prSet phldrT="[Metin]"/>
      <dgm:spPr/>
      <dgm:t>
        <a:bodyPr/>
        <a:lstStyle/>
        <a:p>
          <a:pPr algn="ctr"/>
          <a:r>
            <a:rPr lang="tr-TR">
              <a:solidFill>
                <a:schemeClr val="bg1"/>
              </a:solidFill>
            </a:rPr>
            <a:t>İlgili Grup </a:t>
          </a:r>
        </a:p>
      </dgm:t>
    </dgm:pt>
    <dgm:pt modelId="{0A24CBC9-3FBA-40A8-BF46-BA39F800E22C}" type="parTrans" cxnId="{B92E1556-7D17-406D-8B50-E5FAE69F4478}">
      <dgm:prSet/>
      <dgm:spPr/>
      <dgm:t>
        <a:bodyPr/>
        <a:lstStyle/>
        <a:p>
          <a:pPr algn="ctr"/>
          <a:endParaRPr lang="tr-TR">
            <a:solidFill>
              <a:schemeClr val="bg1"/>
            </a:solidFill>
          </a:endParaRPr>
        </a:p>
      </dgm:t>
    </dgm:pt>
    <dgm:pt modelId="{A3E78260-7A6E-4884-ADEB-8AED1176CCAB}" type="sibTrans" cxnId="{B92E1556-7D17-406D-8B50-E5FAE69F4478}">
      <dgm:prSet/>
      <dgm:spPr/>
      <dgm:t>
        <a:bodyPr/>
        <a:lstStyle/>
        <a:p>
          <a:pPr algn="ctr"/>
          <a:endParaRPr lang="tr-TR">
            <a:solidFill>
              <a:schemeClr val="bg1"/>
            </a:solidFill>
          </a:endParaRPr>
        </a:p>
      </dgm:t>
    </dgm:pt>
    <dgm:pt modelId="{7C7EBCFA-C32B-4D37-821D-ADC5AB2A9D52}" type="pres">
      <dgm:prSet presAssocID="{98BE9B61-3409-443D-A246-D41B8B9799B1}" presName="composite" presStyleCnt="0">
        <dgm:presLayoutVars>
          <dgm:chMax val="5"/>
          <dgm:dir/>
          <dgm:resizeHandles val="exact"/>
        </dgm:presLayoutVars>
      </dgm:prSet>
      <dgm:spPr/>
      <dgm:t>
        <a:bodyPr/>
        <a:lstStyle/>
        <a:p>
          <a:endParaRPr lang="tr-TR"/>
        </a:p>
      </dgm:t>
    </dgm:pt>
    <dgm:pt modelId="{F8EEBA9B-82E0-4B88-8917-AEE99057BB3E}" type="pres">
      <dgm:prSet presAssocID="{416263B4-0E19-4B18-8470-10E09EC17DC2}" presName="circle1" presStyleLbl="lnNode1" presStyleIdx="0" presStyleCnt="3"/>
      <dgm:spPr>
        <a:solidFill>
          <a:schemeClr val="accent1"/>
        </a:solidFill>
      </dgm:spPr>
    </dgm:pt>
    <dgm:pt modelId="{5FB163EA-5583-4B0A-928F-E9D5D1CE7D57}" type="pres">
      <dgm:prSet presAssocID="{416263B4-0E19-4B18-8470-10E09EC17DC2}" presName="text1" presStyleLbl="revTx" presStyleIdx="0" presStyleCnt="3">
        <dgm:presLayoutVars>
          <dgm:bulletEnabled val="1"/>
        </dgm:presLayoutVars>
      </dgm:prSet>
      <dgm:spPr/>
      <dgm:t>
        <a:bodyPr/>
        <a:lstStyle/>
        <a:p>
          <a:endParaRPr lang="tr-TR"/>
        </a:p>
      </dgm:t>
    </dgm:pt>
    <dgm:pt modelId="{7DAF4908-73E0-476F-890B-571EA485DD41}" type="pres">
      <dgm:prSet presAssocID="{416263B4-0E19-4B18-8470-10E09EC17DC2}" presName="line1" presStyleLbl="callout" presStyleIdx="0" presStyleCnt="6"/>
      <dgm:spPr/>
    </dgm:pt>
    <dgm:pt modelId="{76B43702-66E6-4A66-AB64-D1BCCF232526}" type="pres">
      <dgm:prSet presAssocID="{416263B4-0E19-4B18-8470-10E09EC17DC2}" presName="d1" presStyleLbl="callout" presStyleIdx="1" presStyleCnt="6"/>
      <dgm:spPr/>
    </dgm:pt>
    <dgm:pt modelId="{42A42870-ABAF-4955-933F-223662CA32B6}" type="pres">
      <dgm:prSet presAssocID="{D4B7D857-A06A-4B47-9293-1DEBD348E6AD}" presName="circle2" presStyleLbl="lnNode1" presStyleIdx="1" presStyleCnt="3"/>
      <dgm:spPr/>
    </dgm:pt>
    <dgm:pt modelId="{AAFEC633-43C2-4197-9BD7-DD7C4CE77BA0}" type="pres">
      <dgm:prSet presAssocID="{D4B7D857-A06A-4B47-9293-1DEBD348E6AD}" presName="text2" presStyleLbl="revTx" presStyleIdx="1" presStyleCnt="3">
        <dgm:presLayoutVars>
          <dgm:bulletEnabled val="1"/>
        </dgm:presLayoutVars>
      </dgm:prSet>
      <dgm:spPr/>
      <dgm:t>
        <a:bodyPr/>
        <a:lstStyle/>
        <a:p>
          <a:endParaRPr lang="tr-TR"/>
        </a:p>
      </dgm:t>
    </dgm:pt>
    <dgm:pt modelId="{BFD0A9E4-B451-46C9-B14E-47DA7C2CCCA1}" type="pres">
      <dgm:prSet presAssocID="{D4B7D857-A06A-4B47-9293-1DEBD348E6AD}" presName="line2" presStyleLbl="callout" presStyleIdx="2" presStyleCnt="6"/>
      <dgm:spPr/>
    </dgm:pt>
    <dgm:pt modelId="{2870A0A9-A523-4AE9-BCF5-AE8819C1AE8F}" type="pres">
      <dgm:prSet presAssocID="{D4B7D857-A06A-4B47-9293-1DEBD348E6AD}" presName="d2" presStyleLbl="callout" presStyleIdx="3" presStyleCnt="6"/>
      <dgm:spPr/>
    </dgm:pt>
    <dgm:pt modelId="{5EE9498A-F535-4A39-A3CC-DA11A3A891BC}" type="pres">
      <dgm:prSet presAssocID="{860F8064-7CA0-48BA-A132-56A4CC5B7648}" presName="circle3" presStyleLbl="lnNode1" presStyleIdx="2" presStyleCnt="3"/>
      <dgm:spPr/>
    </dgm:pt>
    <dgm:pt modelId="{9C065D1C-8426-42D8-9B02-BC47476A02D7}" type="pres">
      <dgm:prSet presAssocID="{860F8064-7CA0-48BA-A132-56A4CC5B7648}" presName="text3" presStyleLbl="revTx" presStyleIdx="2" presStyleCnt="3">
        <dgm:presLayoutVars>
          <dgm:bulletEnabled val="1"/>
        </dgm:presLayoutVars>
      </dgm:prSet>
      <dgm:spPr/>
      <dgm:t>
        <a:bodyPr/>
        <a:lstStyle/>
        <a:p>
          <a:endParaRPr lang="tr-TR"/>
        </a:p>
      </dgm:t>
    </dgm:pt>
    <dgm:pt modelId="{12BB4C4C-2D59-4B5F-981A-08BC57CD56BA}" type="pres">
      <dgm:prSet presAssocID="{860F8064-7CA0-48BA-A132-56A4CC5B7648}" presName="line3" presStyleLbl="callout" presStyleIdx="4" presStyleCnt="6"/>
      <dgm:spPr/>
    </dgm:pt>
    <dgm:pt modelId="{CB477BEC-D65D-4097-A0C3-07F61C77D2BD}" type="pres">
      <dgm:prSet presAssocID="{860F8064-7CA0-48BA-A132-56A4CC5B7648}" presName="d3" presStyleLbl="callout" presStyleIdx="5" presStyleCnt="6"/>
      <dgm:spPr/>
    </dgm:pt>
  </dgm:ptLst>
  <dgm:cxnLst>
    <dgm:cxn modelId="{7A80390D-CAA9-402E-B47F-59EFD03EFC7F}" srcId="{98BE9B61-3409-443D-A246-D41B8B9799B1}" destId="{D4B7D857-A06A-4B47-9293-1DEBD348E6AD}" srcOrd="1" destOrd="0" parTransId="{A751EDA2-B73C-4DAA-9B9F-206B91036A61}" sibTransId="{FC421C36-A945-4C17-BD61-EFBE178BBAB0}"/>
    <dgm:cxn modelId="{024E7B71-B6A9-4F16-986B-409321ECBCD8}" srcId="{98BE9B61-3409-443D-A246-D41B8B9799B1}" destId="{416263B4-0E19-4B18-8470-10E09EC17DC2}" srcOrd="0" destOrd="0" parTransId="{9F26B3F7-E965-45AC-AE5D-55056C9BE8EA}" sibTransId="{91303928-31CE-4084-B56D-02A301F24D44}"/>
    <dgm:cxn modelId="{20A282E8-558D-4B55-BB91-2BAA7F2CAEB6}" type="presOf" srcId="{D4B7D857-A06A-4B47-9293-1DEBD348E6AD}" destId="{AAFEC633-43C2-4197-9BD7-DD7C4CE77BA0}" srcOrd="0" destOrd="0" presId="urn:microsoft.com/office/officeart/2005/8/layout/target1"/>
    <dgm:cxn modelId="{575A2A76-B826-49AD-8822-A31E15347690}" type="presOf" srcId="{416263B4-0E19-4B18-8470-10E09EC17DC2}" destId="{5FB163EA-5583-4B0A-928F-E9D5D1CE7D57}" srcOrd="0" destOrd="0" presId="urn:microsoft.com/office/officeart/2005/8/layout/target1"/>
    <dgm:cxn modelId="{2041E965-FF32-4E1A-ABC5-D39E9CDFFFF0}" type="presOf" srcId="{860F8064-7CA0-48BA-A132-56A4CC5B7648}" destId="{9C065D1C-8426-42D8-9B02-BC47476A02D7}" srcOrd="0" destOrd="0" presId="urn:microsoft.com/office/officeart/2005/8/layout/target1"/>
    <dgm:cxn modelId="{B92E1556-7D17-406D-8B50-E5FAE69F4478}" srcId="{98BE9B61-3409-443D-A246-D41B8B9799B1}" destId="{860F8064-7CA0-48BA-A132-56A4CC5B7648}" srcOrd="2" destOrd="0" parTransId="{0A24CBC9-3FBA-40A8-BF46-BA39F800E22C}" sibTransId="{A3E78260-7A6E-4884-ADEB-8AED1176CCAB}"/>
    <dgm:cxn modelId="{A322BC9B-BB5E-44F6-89E5-F4011AE19553}" type="presOf" srcId="{98BE9B61-3409-443D-A246-D41B8B9799B1}" destId="{7C7EBCFA-C32B-4D37-821D-ADC5AB2A9D52}" srcOrd="0" destOrd="0" presId="urn:microsoft.com/office/officeart/2005/8/layout/target1"/>
    <dgm:cxn modelId="{B2DA5969-65A0-4B77-9FED-B10797C77906}" type="presParOf" srcId="{7C7EBCFA-C32B-4D37-821D-ADC5AB2A9D52}" destId="{F8EEBA9B-82E0-4B88-8917-AEE99057BB3E}" srcOrd="0" destOrd="0" presId="urn:microsoft.com/office/officeart/2005/8/layout/target1"/>
    <dgm:cxn modelId="{8DE14E1D-8B0D-45CA-902D-B547DFEF7FB5}" type="presParOf" srcId="{7C7EBCFA-C32B-4D37-821D-ADC5AB2A9D52}" destId="{5FB163EA-5583-4B0A-928F-E9D5D1CE7D57}" srcOrd="1" destOrd="0" presId="urn:microsoft.com/office/officeart/2005/8/layout/target1"/>
    <dgm:cxn modelId="{7437F345-2685-4526-BF5C-E2903918C00C}" type="presParOf" srcId="{7C7EBCFA-C32B-4D37-821D-ADC5AB2A9D52}" destId="{7DAF4908-73E0-476F-890B-571EA485DD41}" srcOrd="2" destOrd="0" presId="urn:microsoft.com/office/officeart/2005/8/layout/target1"/>
    <dgm:cxn modelId="{41EFD946-8232-43BB-8048-671423FAC4D0}" type="presParOf" srcId="{7C7EBCFA-C32B-4D37-821D-ADC5AB2A9D52}" destId="{76B43702-66E6-4A66-AB64-D1BCCF232526}" srcOrd="3" destOrd="0" presId="urn:microsoft.com/office/officeart/2005/8/layout/target1"/>
    <dgm:cxn modelId="{A1108B58-487E-4A00-92FC-92032541E516}" type="presParOf" srcId="{7C7EBCFA-C32B-4D37-821D-ADC5AB2A9D52}" destId="{42A42870-ABAF-4955-933F-223662CA32B6}" srcOrd="4" destOrd="0" presId="urn:microsoft.com/office/officeart/2005/8/layout/target1"/>
    <dgm:cxn modelId="{798246E4-3447-4ED9-8108-BB9044C9DAA5}" type="presParOf" srcId="{7C7EBCFA-C32B-4D37-821D-ADC5AB2A9D52}" destId="{AAFEC633-43C2-4197-9BD7-DD7C4CE77BA0}" srcOrd="5" destOrd="0" presId="urn:microsoft.com/office/officeart/2005/8/layout/target1"/>
    <dgm:cxn modelId="{7377AE4F-DF4F-4575-9F81-24837120FB96}" type="presParOf" srcId="{7C7EBCFA-C32B-4D37-821D-ADC5AB2A9D52}" destId="{BFD0A9E4-B451-46C9-B14E-47DA7C2CCCA1}" srcOrd="6" destOrd="0" presId="urn:microsoft.com/office/officeart/2005/8/layout/target1"/>
    <dgm:cxn modelId="{62D98B97-4D10-49BD-96C7-DF291A43A188}" type="presParOf" srcId="{7C7EBCFA-C32B-4D37-821D-ADC5AB2A9D52}" destId="{2870A0A9-A523-4AE9-BCF5-AE8819C1AE8F}" srcOrd="7" destOrd="0" presId="urn:microsoft.com/office/officeart/2005/8/layout/target1"/>
    <dgm:cxn modelId="{F04B953A-6F2C-4011-9BF6-CC523BF56B36}" type="presParOf" srcId="{7C7EBCFA-C32B-4D37-821D-ADC5AB2A9D52}" destId="{5EE9498A-F535-4A39-A3CC-DA11A3A891BC}" srcOrd="8" destOrd="0" presId="urn:microsoft.com/office/officeart/2005/8/layout/target1"/>
    <dgm:cxn modelId="{156D8BD9-3965-47E2-AF98-98ADA587A088}" type="presParOf" srcId="{7C7EBCFA-C32B-4D37-821D-ADC5AB2A9D52}" destId="{9C065D1C-8426-42D8-9B02-BC47476A02D7}" srcOrd="9" destOrd="0" presId="urn:microsoft.com/office/officeart/2005/8/layout/target1"/>
    <dgm:cxn modelId="{B906A07C-0758-4565-9F69-E00A59546967}" type="presParOf" srcId="{7C7EBCFA-C32B-4D37-821D-ADC5AB2A9D52}" destId="{12BB4C4C-2D59-4B5F-981A-08BC57CD56BA}" srcOrd="10" destOrd="0" presId="urn:microsoft.com/office/officeart/2005/8/layout/target1"/>
    <dgm:cxn modelId="{BC3D50F6-BCB2-43CD-B1A1-09ECD3D13876}" type="presParOf" srcId="{7C7EBCFA-C32B-4D37-821D-ADC5AB2A9D52}" destId="{CB477BEC-D65D-4097-A0C3-07F61C77D2BD}"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4910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8d1d11c1ec_0_1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8d1d11c1ec_0_19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6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8e8b782381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8e8b782381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8ea1cd333a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8ea1cd333a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7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8ea1cd333a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8ea1cd333a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77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8e8b782381_0_79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8e8b782381_0_79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49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8e8b782381_0_18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8e8b782381_0_182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05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8e8b782381_0_1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8e8b782381_0_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59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8e8b782381_0_96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8e8b782381_0_96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57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8ea1cd333a_0_8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8ea1cd333a_0_86: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05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8bc00f6a12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8bc00f6a12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21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a1b6e5601_0_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a1b6e5601_0_3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09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a1b6e5601_0_4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a1b6e5601_0_4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43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a1b6e5601_0_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a1b6e5601_0_3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77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8e8b782381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8e8b782381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38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8e8b782381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8e8b782381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57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97400" y="1280300"/>
            <a:ext cx="3436500" cy="2164800"/>
          </a:xfrm>
          <a:prstGeom prst="rect">
            <a:avLst/>
          </a:prstGeom>
        </p:spPr>
        <p:txBody>
          <a:bodyPr spcFirstLastPara="1" wrap="square" lIns="91425" tIns="91425" rIns="91425" bIns="91425" anchor="ctr" anchorCtr="0">
            <a:noAutofit/>
          </a:bodyPr>
          <a:lstStyle>
            <a:lvl1pPr lvl="0" algn="r">
              <a:spcBef>
                <a:spcPts val="0"/>
              </a:spcBef>
              <a:spcAft>
                <a:spcPts val="0"/>
              </a:spcAft>
              <a:buSzPts val="4500"/>
              <a:buNone/>
              <a:defRPr sz="45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0" name="Google Shape;10;p2"/>
          <p:cNvSpPr txBox="1">
            <a:spLocks noGrp="1"/>
          </p:cNvSpPr>
          <p:nvPr>
            <p:ph type="subTitle" idx="1"/>
          </p:nvPr>
        </p:nvSpPr>
        <p:spPr>
          <a:xfrm>
            <a:off x="4488600" y="3445100"/>
            <a:ext cx="3945300" cy="4179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500"/>
              <a:buNone/>
              <a:defRPr sz="1500"/>
            </a:lvl1pPr>
            <a:lvl2pPr lvl="1" algn="r">
              <a:lnSpc>
                <a:spcPct val="100000"/>
              </a:lnSpc>
              <a:spcBef>
                <a:spcPts val="0"/>
              </a:spcBef>
              <a:spcAft>
                <a:spcPts val="0"/>
              </a:spcAft>
              <a:buSzPts val="1500"/>
              <a:buNone/>
              <a:defRPr sz="1500"/>
            </a:lvl2pPr>
            <a:lvl3pPr lvl="2" algn="r">
              <a:lnSpc>
                <a:spcPct val="100000"/>
              </a:lnSpc>
              <a:spcBef>
                <a:spcPts val="0"/>
              </a:spcBef>
              <a:spcAft>
                <a:spcPts val="0"/>
              </a:spcAft>
              <a:buSzPts val="1500"/>
              <a:buNone/>
              <a:defRPr sz="1500"/>
            </a:lvl3pPr>
            <a:lvl4pPr lvl="3" algn="r">
              <a:lnSpc>
                <a:spcPct val="100000"/>
              </a:lnSpc>
              <a:spcBef>
                <a:spcPts val="0"/>
              </a:spcBef>
              <a:spcAft>
                <a:spcPts val="0"/>
              </a:spcAft>
              <a:buSzPts val="1500"/>
              <a:buNone/>
              <a:defRPr sz="1500"/>
            </a:lvl4pPr>
            <a:lvl5pPr lvl="4" algn="r">
              <a:lnSpc>
                <a:spcPct val="100000"/>
              </a:lnSpc>
              <a:spcBef>
                <a:spcPts val="0"/>
              </a:spcBef>
              <a:spcAft>
                <a:spcPts val="0"/>
              </a:spcAft>
              <a:buSzPts val="1500"/>
              <a:buNone/>
              <a:defRPr sz="1500"/>
            </a:lvl5pPr>
            <a:lvl6pPr lvl="5" algn="r">
              <a:lnSpc>
                <a:spcPct val="100000"/>
              </a:lnSpc>
              <a:spcBef>
                <a:spcPts val="0"/>
              </a:spcBef>
              <a:spcAft>
                <a:spcPts val="0"/>
              </a:spcAft>
              <a:buSzPts val="1500"/>
              <a:buNone/>
              <a:defRPr sz="1500"/>
            </a:lvl6pPr>
            <a:lvl7pPr lvl="6" algn="r">
              <a:lnSpc>
                <a:spcPct val="100000"/>
              </a:lnSpc>
              <a:spcBef>
                <a:spcPts val="0"/>
              </a:spcBef>
              <a:spcAft>
                <a:spcPts val="0"/>
              </a:spcAft>
              <a:buSzPts val="1500"/>
              <a:buNone/>
              <a:defRPr sz="1500"/>
            </a:lvl7pPr>
            <a:lvl8pPr lvl="7" algn="r">
              <a:lnSpc>
                <a:spcPct val="100000"/>
              </a:lnSpc>
              <a:spcBef>
                <a:spcPts val="0"/>
              </a:spcBef>
              <a:spcAft>
                <a:spcPts val="0"/>
              </a:spcAft>
              <a:buSzPts val="1500"/>
              <a:buNone/>
              <a:defRPr sz="1500"/>
            </a:lvl8pPr>
            <a:lvl9pPr lvl="8" algn="r">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407478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7">
          <p15:clr>
            <a:srgbClr val="EA4335"/>
          </p15:clr>
        </p15:guide>
        <p15:guide id="4" pos="5313">
          <p15:clr>
            <a:srgbClr val="EA4335"/>
          </p15:clr>
        </p15:guide>
        <p15:guide id="5" orient="horz" pos="338">
          <p15:clr>
            <a:srgbClr val="EA4335"/>
          </p15:clr>
        </p15:guide>
        <p15:guide id="6" orient="horz" pos="290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9" name="Google Shape;49;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674397810"/>
      </p:ext>
    </p:extLst>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997400" y="1280300"/>
            <a:ext cx="3436500" cy="216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tr-TR" dirty="0"/>
              <a:t>Kod Haftası</a:t>
            </a:r>
            <a:endParaRPr dirty="0"/>
          </a:p>
        </p:txBody>
      </p:sp>
      <p:sp>
        <p:nvSpPr>
          <p:cNvPr id="56" name="Google Shape;56;p15"/>
          <p:cNvSpPr txBox="1">
            <a:spLocks noGrp="1"/>
          </p:cNvSpPr>
          <p:nvPr>
            <p:ph type="subTitle" idx="1"/>
          </p:nvPr>
        </p:nvSpPr>
        <p:spPr>
          <a:xfrm>
            <a:off x="4488425" y="3445100"/>
            <a:ext cx="3945300" cy="41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tr-TR" sz="1500" dirty="0"/>
              <a:t>Ağustos, 2022</a:t>
            </a:r>
          </a:p>
          <a:p>
            <a:pPr marL="0" lvl="0" indent="0" algn="r" rtl="0">
              <a:spcBef>
                <a:spcPts val="0"/>
              </a:spcBef>
              <a:spcAft>
                <a:spcPts val="0"/>
              </a:spcAft>
              <a:buNone/>
            </a:pPr>
            <a:r>
              <a:rPr lang="tr-TR" dirty="0"/>
              <a:t>Ankara</a:t>
            </a:r>
            <a:endParaRPr sz="1500" dirty="0"/>
          </a:p>
        </p:txBody>
      </p:sp>
      <p:pic>
        <p:nvPicPr>
          <p:cNvPr id="6" name="Resim 5">
            <a:extLst>
              <a:ext uri="{FF2B5EF4-FFF2-40B4-BE49-F238E27FC236}">
                <a16:creationId xmlns:a16="http://schemas.microsoft.com/office/drawing/2014/main" xmlns="" id="{AB513B03-1F6A-4526-9033-5AC118A716E3}"/>
              </a:ext>
            </a:extLst>
          </p:cNvPr>
          <p:cNvPicPr>
            <a:picLocks noChangeAspect="1"/>
          </p:cNvPicPr>
          <p:nvPr/>
        </p:nvPicPr>
        <p:blipFill>
          <a:blip r:embed="rId3"/>
          <a:stretch>
            <a:fillRect/>
          </a:stretch>
        </p:blipFill>
        <p:spPr>
          <a:xfrm>
            <a:off x="1" y="5812"/>
            <a:ext cx="5137688" cy="51376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585"/>
        <p:cNvGrpSpPr/>
        <p:nvPr/>
      </p:nvGrpSpPr>
      <p:grpSpPr>
        <a:xfrm>
          <a:off x="0" y="0"/>
          <a:ext cx="0" cy="0"/>
          <a:chOff x="0" y="0"/>
          <a:chExt cx="0" cy="0"/>
        </a:xfrm>
      </p:grpSpPr>
      <p:sp>
        <p:nvSpPr>
          <p:cNvPr id="1588" name="Google Shape;1588;p47"/>
          <p:cNvSpPr txBox="1"/>
          <p:nvPr/>
        </p:nvSpPr>
        <p:spPr>
          <a:xfrm>
            <a:off x="715075" y="1640334"/>
            <a:ext cx="5571300" cy="29319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15000"/>
              </a:lnSpc>
              <a:spcBef>
                <a:spcPts val="0"/>
              </a:spcBef>
              <a:spcAft>
                <a:spcPts val="0"/>
              </a:spcAft>
              <a:buClr>
                <a:srgbClr val="FFFFFF"/>
              </a:buClr>
              <a:buSzPts val="1100"/>
              <a:buFont typeface="Arial"/>
              <a:buChar char="●"/>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1586;p47">
            <a:extLst>
              <a:ext uri="{FF2B5EF4-FFF2-40B4-BE49-F238E27FC236}">
                <a16:creationId xmlns:a16="http://schemas.microsoft.com/office/drawing/2014/main" xmlns="" id="{D143F1A0-FB89-4E30-A276-60171BBC9FCE}"/>
              </a:ext>
            </a:extLst>
          </p:cNvPr>
          <p:cNvSpPr txBox="1">
            <a:spLocks/>
          </p:cNvSpPr>
          <p:nvPr/>
        </p:nvSpPr>
        <p:spPr>
          <a:xfrm>
            <a:off x="465200" y="330066"/>
            <a:ext cx="70473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2400" b="0" i="0" u="none" strike="noStrike" kern="0" cap="none" spc="0" normalizeH="0" baseline="0" noProof="0" dirty="0">
                <a:ln>
                  <a:noFill/>
                </a:ln>
                <a:solidFill>
                  <a:srgbClr val="FFFFFF"/>
                </a:solidFill>
                <a:effectLst/>
                <a:uLnTx/>
                <a:uFillTx/>
                <a:latin typeface="Arial"/>
                <a:ea typeface="Arial"/>
                <a:cs typeface="Arial"/>
                <a:sym typeface="Arial"/>
              </a:rPr>
              <a:t>Yaklaşımı: Uygulama Toplulukları</a:t>
            </a:r>
          </a:p>
        </p:txBody>
      </p:sp>
      <p:graphicFrame>
        <p:nvGraphicFramePr>
          <p:cNvPr id="13" name="Diyagram 12">
            <a:extLst>
              <a:ext uri="{FF2B5EF4-FFF2-40B4-BE49-F238E27FC236}">
                <a16:creationId xmlns:a16="http://schemas.microsoft.com/office/drawing/2014/main" xmlns="" id="{A0C0A809-CB09-41A0-9F06-A44BEB2DA925}"/>
              </a:ext>
            </a:extLst>
          </p:cNvPr>
          <p:cNvGraphicFramePr/>
          <p:nvPr/>
        </p:nvGraphicFramePr>
        <p:xfrm>
          <a:off x="4662435" y="1015034"/>
          <a:ext cx="4912941" cy="2859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Metin kutusu 14">
            <a:extLst>
              <a:ext uri="{FF2B5EF4-FFF2-40B4-BE49-F238E27FC236}">
                <a16:creationId xmlns:a16="http://schemas.microsoft.com/office/drawing/2014/main" xmlns="" id="{F3266234-2186-47AC-A287-C440CA30FEB7}"/>
              </a:ext>
            </a:extLst>
          </p:cNvPr>
          <p:cNvSpPr txBox="1"/>
          <p:nvPr/>
        </p:nvSpPr>
        <p:spPr>
          <a:xfrm>
            <a:off x="6286375" y="4107096"/>
            <a:ext cx="2694698" cy="31241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Uygulama topluluğu temel yapısı </a:t>
            </a:r>
            <a:endParaRPr kumimoji="0" lang="tr-TR"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Metin kutusu 16">
            <a:extLst>
              <a:ext uri="{FF2B5EF4-FFF2-40B4-BE49-F238E27FC236}">
                <a16:creationId xmlns:a16="http://schemas.microsoft.com/office/drawing/2014/main" xmlns="" id="{F22F91D7-0672-4A7A-9313-30F12589E17C}"/>
              </a:ext>
            </a:extLst>
          </p:cNvPr>
          <p:cNvSpPr txBox="1"/>
          <p:nvPr/>
        </p:nvSpPr>
        <p:spPr>
          <a:xfrm>
            <a:off x="78696" y="1327684"/>
            <a:ext cx="5019152" cy="316048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tr-TR" sz="1100" b="1"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Çekirdek Grup,</a:t>
            </a:r>
            <a:r>
              <a:rPr kumimoji="0" lang="tr-TR" sz="1100" b="0"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 değişimi etkileme yeteneğine sahip, bilgiyi başkalarıyla paylaşabilen ve onlardan öğrenebilen ve bilgiyle ilgili ortak bir amaca ulaşmaya kendini adamış, akranları tarafından tanınan (genellikle küçük gruplarda) güçlü performans gösteren kişilerden oluşan gruptur. Stratejik yeterliliğin geliştirilmesinde güçlü bir rol oynarlar.</a:t>
            </a:r>
            <a:endParaRPr kumimoji="0" lang="tr-TR" sz="1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tr-TR" sz="1100" b="0"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 </a:t>
            </a:r>
            <a:endParaRPr kumimoji="0" lang="tr-TR" sz="1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defRPr/>
            </a:pPr>
            <a:r>
              <a:rPr kumimoji="0" lang="tr-TR" sz="1100" b="1"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Aktif Grup,</a:t>
            </a:r>
            <a:r>
              <a:rPr kumimoji="0" lang="tr-TR" sz="1100" b="0"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 ortak bir role / faaliyetlere ve ortak sorunlara yönelik deneyimleri</a:t>
            </a:r>
            <a:r>
              <a:rPr kumimoji="0" lang="tr-TR" sz="1100" b="0" i="0" u="none" strike="noStrike" kern="0" cap="none" spc="0" normalizeH="0" baseline="0" noProof="0" dirty="0" smtClean="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 </a:t>
            </a:r>
            <a:r>
              <a:rPr kumimoji="0" lang="tr-TR" sz="1100" b="0" i="0" u="none" strike="noStrike" kern="0" cap="none" spc="0" normalizeH="0" baseline="0" noProof="0" dirty="0" err="1" smtClean="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içgörüleri</a:t>
            </a:r>
            <a:r>
              <a:rPr kumimoji="0" lang="tr-TR" sz="1100" b="0" i="0" u="none" strike="noStrike" kern="0" cap="none" spc="0" normalizeH="0" baseline="0" noProof="0" dirty="0" smtClean="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 </a:t>
            </a:r>
            <a:r>
              <a:rPr kumimoji="0" lang="tr-TR" sz="1100" b="0"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bilgileri, en iyi uygulamaları ve çözümleri paylaşma motivasyonuna sahip daha büyük uygulayıcı gruplarıdır. Profesyonel yeteneklerini geliştirmeye ve bu süreçte organizasyonu güçlendirmeye odaklanırlar. Bu "uygulama" toplulukları rekabet yetkinlikleri alanında güçlü bir rol oynar.</a:t>
            </a:r>
            <a:endParaRPr kumimoji="0" lang="tr-TR" sz="1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tr-TR" sz="1100" b="1"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İlgili Grup,</a:t>
            </a:r>
            <a:r>
              <a:rPr kumimoji="0" lang="tr-TR" sz="1100" b="0"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 belirli bir konu veya konudaki ortak ilgi alanına göre bir araya gelen insan gruplarıdır. İlgi düzeyi geçişten yoğuna kadar değişebilir ve üyelikleri insanlar, problemler ve olaylar geliştikçe/değiştikçe sabit veya geçici olabilir. Ancak üyeler çoğunlukla bilgi kaynaklarından ziyade bilgi kullanıcılarıdır. Kullanıcı grupları gibidirler </a:t>
            </a:r>
            <a:r>
              <a:rPr kumimoji="0" lang="tr-TR" sz="1100" b="0" i="0" u="none" strike="noStrike" kern="0" cap="none" spc="0" normalizeH="0" baseline="0" noProof="0" dirty="0" smtClean="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ve temel yetkinlikler alanında </a:t>
            </a:r>
            <a:r>
              <a:rPr kumimoji="0" lang="tr-TR" sz="1100" b="0" i="0" u="none" strike="noStrike" kern="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Arial"/>
              </a:rPr>
              <a:t>güçlü bir rol oynarlar.</a:t>
            </a:r>
            <a:endParaRPr kumimoji="0" lang="tr-TR" sz="1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91640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585"/>
        <p:cNvGrpSpPr/>
        <p:nvPr/>
      </p:nvGrpSpPr>
      <p:grpSpPr>
        <a:xfrm>
          <a:off x="0" y="0"/>
          <a:ext cx="0" cy="0"/>
          <a:chOff x="0" y="0"/>
          <a:chExt cx="0" cy="0"/>
        </a:xfrm>
      </p:grpSpPr>
      <p:sp>
        <p:nvSpPr>
          <p:cNvPr id="1588" name="Google Shape;1588;p47"/>
          <p:cNvSpPr txBox="1"/>
          <p:nvPr/>
        </p:nvSpPr>
        <p:spPr>
          <a:xfrm>
            <a:off x="715075" y="1640334"/>
            <a:ext cx="5571300" cy="29319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15000"/>
              </a:lnSpc>
              <a:spcBef>
                <a:spcPts val="0"/>
              </a:spcBef>
              <a:spcAft>
                <a:spcPts val="0"/>
              </a:spcAft>
              <a:buClr>
                <a:srgbClr val="FFFFFF"/>
              </a:buClr>
              <a:buSzPts val="1100"/>
              <a:buFont typeface="Arial"/>
              <a:buChar char="●"/>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167;p37">
            <a:extLst>
              <a:ext uri="{FF2B5EF4-FFF2-40B4-BE49-F238E27FC236}">
                <a16:creationId xmlns:a16="http://schemas.microsoft.com/office/drawing/2014/main" xmlns="" id="{0467DD22-74FD-4F01-8E72-42E6B590DCA4}"/>
              </a:ext>
            </a:extLst>
          </p:cNvPr>
          <p:cNvSpPr/>
          <p:nvPr/>
        </p:nvSpPr>
        <p:spPr>
          <a:xfrm>
            <a:off x="475806" y="228696"/>
            <a:ext cx="4411141" cy="1091518"/>
          </a:xfrm>
          <a:custGeom>
            <a:avLst/>
            <a:gdLst/>
            <a:ahLst/>
            <a:cxnLst/>
            <a:rect l="l" t="t" r="r" b="b"/>
            <a:pathLst>
              <a:path w="80333" h="27766" extrusionOk="0">
                <a:moveTo>
                  <a:pt x="1" y="0"/>
                </a:moveTo>
                <a:lnTo>
                  <a:pt x="1" y="27766"/>
                </a:lnTo>
                <a:lnTo>
                  <a:pt x="80332" y="27766"/>
                </a:lnTo>
                <a:lnTo>
                  <a:pt x="80332" y="0"/>
                </a:lnTo>
                <a:close/>
              </a:path>
            </a:pathLst>
          </a:custGeom>
          <a:solidFill>
            <a:schemeClr val="accent3"/>
          </a:solidFill>
          <a:ln>
            <a:noFill/>
          </a:ln>
        </p:spPr>
        <p:txBody>
          <a:bodyPr spcFirstLastPara="1" wrap="square" lIns="457200" tIns="91425" rIns="457200"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1200" b="0" i="0" u="none" strike="noStrike" kern="0" cap="none" spc="0" normalizeH="0" baseline="0" noProof="0" dirty="0">
                <a:ln>
                  <a:noFill/>
                </a:ln>
                <a:solidFill>
                  <a:srgbClr val="FFFFFF"/>
                </a:solidFill>
                <a:effectLst/>
                <a:uLnTx/>
                <a:uFillTx/>
                <a:latin typeface="Roboto"/>
                <a:ea typeface="Roboto"/>
                <a:cs typeface="Roboto"/>
                <a:sym typeface="Roboto"/>
              </a:rPr>
              <a:t>Stratejik yetkinlikler için oluşan çekirdek grup nispeten küçüktür ve bilgi ve beceriler bu grupta hızla gelişmekte ve değişmektedir. Bu grup içindeki az sayıdaki bilgi yaratıcıları bir amaç topluluğu oluşturabilir. </a:t>
            </a:r>
          </a:p>
        </p:txBody>
      </p:sp>
      <p:sp>
        <p:nvSpPr>
          <p:cNvPr id="24" name="Google Shape;1168;p37">
            <a:extLst>
              <a:ext uri="{FF2B5EF4-FFF2-40B4-BE49-F238E27FC236}">
                <a16:creationId xmlns:a16="http://schemas.microsoft.com/office/drawing/2014/main" xmlns="" id="{7E599403-025A-4BFD-AB38-24C25C4886E6}"/>
              </a:ext>
            </a:extLst>
          </p:cNvPr>
          <p:cNvSpPr/>
          <p:nvPr/>
        </p:nvSpPr>
        <p:spPr>
          <a:xfrm>
            <a:off x="475805" y="3794520"/>
            <a:ext cx="4411141" cy="981755"/>
          </a:xfrm>
          <a:custGeom>
            <a:avLst/>
            <a:gdLst/>
            <a:ahLst/>
            <a:cxnLst/>
            <a:rect l="l" t="t" r="r" b="b"/>
            <a:pathLst>
              <a:path w="80333" h="27766" extrusionOk="0">
                <a:moveTo>
                  <a:pt x="1" y="0"/>
                </a:moveTo>
                <a:lnTo>
                  <a:pt x="1" y="27765"/>
                </a:lnTo>
                <a:lnTo>
                  <a:pt x="80332" y="27765"/>
                </a:lnTo>
                <a:lnTo>
                  <a:pt x="80332" y="0"/>
                </a:lnTo>
                <a:close/>
              </a:path>
            </a:pathLst>
          </a:custGeom>
          <a:solidFill>
            <a:schemeClr val="accent1"/>
          </a:solidFill>
          <a:ln>
            <a:noFill/>
          </a:ln>
        </p:spPr>
        <p:txBody>
          <a:bodyPr spcFirstLastPara="1" wrap="square" lIns="457200" tIns="91425" rIns="457200"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1200" b="0" i="0" u="none" strike="noStrike" kern="0" cap="none" spc="0" normalizeH="0" baseline="0" noProof="0" dirty="0">
                <a:ln>
                  <a:noFill/>
                </a:ln>
                <a:solidFill>
                  <a:srgbClr val="FFFFFF"/>
                </a:solidFill>
                <a:effectLst/>
                <a:uLnTx/>
                <a:uFillTx/>
                <a:latin typeface="Roboto"/>
                <a:ea typeface="Roboto"/>
                <a:cs typeface="Roboto"/>
                <a:sym typeface="Roboto"/>
              </a:rPr>
              <a:t>Temel yeterlilik için, geniş bir ilgili kişilerden oluşan bir taban oluşmaktadır.  Ancak konuya statik yaklaşılması muhtemeldir ve odak öğrenmek yerine bilgi kaynaklarına uluşmak olabilmektedir.</a:t>
            </a:r>
          </a:p>
        </p:txBody>
      </p:sp>
      <p:sp>
        <p:nvSpPr>
          <p:cNvPr id="25" name="Google Shape;1170;p37">
            <a:extLst>
              <a:ext uri="{FF2B5EF4-FFF2-40B4-BE49-F238E27FC236}">
                <a16:creationId xmlns:a16="http://schemas.microsoft.com/office/drawing/2014/main" xmlns="" id="{83862B20-9D98-45FE-A621-5A397ECB052C}"/>
              </a:ext>
            </a:extLst>
          </p:cNvPr>
          <p:cNvSpPr/>
          <p:nvPr/>
        </p:nvSpPr>
        <p:spPr>
          <a:xfrm>
            <a:off x="475806" y="1895585"/>
            <a:ext cx="4411141" cy="1243500"/>
          </a:xfrm>
          <a:custGeom>
            <a:avLst/>
            <a:gdLst/>
            <a:ahLst/>
            <a:cxnLst/>
            <a:rect l="l" t="t" r="r" b="b"/>
            <a:pathLst>
              <a:path w="80333" h="27766" extrusionOk="0">
                <a:moveTo>
                  <a:pt x="1" y="0"/>
                </a:moveTo>
                <a:lnTo>
                  <a:pt x="1" y="27765"/>
                </a:lnTo>
                <a:lnTo>
                  <a:pt x="80332" y="27765"/>
                </a:lnTo>
                <a:lnTo>
                  <a:pt x="80332" y="0"/>
                </a:lnTo>
                <a:close/>
              </a:path>
            </a:pathLst>
          </a:custGeom>
          <a:solidFill>
            <a:schemeClr val="accent5"/>
          </a:solidFill>
          <a:ln>
            <a:noFill/>
          </a:ln>
        </p:spPr>
        <p:txBody>
          <a:bodyPr spcFirstLastPara="1" wrap="square" lIns="457200" tIns="91425" rIns="457200"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1200" b="0" i="0" u="none" strike="noStrike" kern="0" cap="none" spc="0" normalizeH="0" baseline="0" noProof="0" dirty="0">
                <a:ln>
                  <a:noFill/>
                </a:ln>
                <a:solidFill>
                  <a:srgbClr val="FFFFFF"/>
                </a:solidFill>
                <a:effectLst/>
                <a:uLnTx/>
                <a:uFillTx/>
                <a:latin typeface="Roboto"/>
                <a:ea typeface="Roboto"/>
                <a:cs typeface="Roboto"/>
                <a:sym typeface="Roboto"/>
              </a:rPr>
              <a:t>Rekabetçi yeterlilik için aktif kişilerden oluşan grup çok daha büyüktür. Topluca bir tek hedefe odaklanmış tek bir grup oluşturmak içinde çok büyük olacaktır. Bununla birlikte, bilgi konusu hala gelişmektedir ve bilgi kullanıcıları aynı zamanda bilgi sağlayıcılarıdır. </a:t>
            </a:r>
            <a:endParaRPr kumimoji="0" sz="12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6" name="Google Shape;1171;p37">
            <a:extLst>
              <a:ext uri="{FF2B5EF4-FFF2-40B4-BE49-F238E27FC236}">
                <a16:creationId xmlns:a16="http://schemas.microsoft.com/office/drawing/2014/main" xmlns="" id="{F04FF385-929D-4CE6-B9B8-34300CBD6D96}"/>
              </a:ext>
            </a:extLst>
          </p:cNvPr>
          <p:cNvSpPr/>
          <p:nvPr/>
        </p:nvSpPr>
        <p:spPr>
          <a:xfrm>
            <a:off x="4419281" y="950215"/>
            <a:ext cx="952800" cy="952800"/>
          </a:xfrm>
          <a:prstGeom prst="arc">
            <a:avLst>
              <a:gd name="adj1" fmla="val 16200000"/>
              <a:gd name="adj2" fmla="val 5396403"/>
            </a:avLst>
          </a:prstGeom>
          <a:noFill/>
          <a:ln w="19050" cap="flat" cmpd="sng">
            <a:solidFill>
              <a:schemeClr val="accent1"/>
            </a:solidFill>
            <a:prstDash val="dash"/>
            <a:round/>
            <a:headEnd type="none" w="sm" len="sm"/>
            <a:tailEnd type="stealth"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pSp>
        <p:nvGrpSpPr>
          <p:cNvPr id="27" name="Google Shape;1172;p37">
            <a:extLst>
              <a:ext uri="{FF2B5EF4-FFF2-40B4-BE49-F238E27FC236}">
                <a16:creationId xmlns:a16="http://schemas.microsoft.com/office/drawing/2014/main" xmlns="" id="{E5867AE2-650F-47AF-BDE6-965691CFF6BE}"/>
              </a:ext>
            </a:extLst>
          </p:cNvPr>
          <p:cNvGrpSpPr/>
          <p:nvPr/>
        </p:nvGrpSpPr>
        <p:grpSpPr>
          <a:xfrm>
            <a:off x="145311" y="962753"/>
            <a:ext cx="715680" cy="715729"/>
            <a:chOff x="710265" y="1121593"/>
            <a:chExt cx="715680" cy="715729"/>
          </a:xfrm>
        </p:grpSpPr>
        <p:sp>
          <p:nvSpPr>
            <p:cNvPr id="28" name="Google Shape;1173;p37">
              <a:extLst>
                <a:ext uri="{FF2B5EF4-FFF2-40B4-BE49-F238E27FC236}">
                  <a16:creationId xmlns:a16="http://schemas.microsoft.com/office/drawing/2014/main" xmlns="" id="{2B19E633-E04F-44E1-BC50-6F6BC402E4B8}"/>
                </a:ext>
              </a:extLst>
            </p:cNvPr>
            <p:cNvSpPr/>
            <p:nvPr/>
          </p:nvSpPr>
          <p:spPr>
            <a:xfrm>
              <a:off x="710265" y="1121593"/>
              <a:ext cx="715680" cy="715729"/>
            </a:xfrm>
            <a:custGeom>
              <a:avLst/>
              <a:gdLst/>
              <a:ahLst/>
              <a:cxnLst/>
              <a:rect l="l" t="t" r="r" b="b"/>
              <a:pathLst>
                <a:path w="19694" h="19694" extrusionOk="0">
                  <a:moveTo>
                    <a:pt x="9847" y="1"/>
                  </a:moveTo>
                  <a:cubicBezTo>
                    <a:pt x="4417" y="1"/>
                    <a:pt x="0" y="4418"/>
                    <a:pt x="0" y="9847"/>
                  </a:cubicBezTo>
                  <a:cubicBezTo>
                    <a:pt x="0" y="15276"/>
                    <a:pt x="4417" y="19694"/>
                    <a:pt x="9847" y="19694"/>
                  </a:cubicBezTo>
                  <a:cubicBezTo>
                    <a:pt x="15276" y="19694"/>
                    <a:pt x="19693" y="15276"/>
                    <a:pt x="19693" y="9847"/>
                  </a:cubicBezTo>
                  <a:cubicBezTo>
                    <a:pt x="19693" y="4418"/>
                    <a:pt x="15276" y="1"/>
                    <a:pt x="98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174;p37">
              <a:extLst>
                <a:ext uri="{FF2B5EF4-FFF2-40B4-BE49-F238E27FC236}">
                  <a16:creationId xmlns:a16="http://schemas.microsoft.com/office/drawing/2014/main" xmlns="" id="{EFCD7A4F-5313-4B23-AB93-CEF4162AF9D8}"/>
                </a:ext>
              </a:extLst>
            </p:cNvPr>
            <p:cNvSpPr/>
            <p:nvPr/>
          </p:nvSpPr>
          <p:spPr>
            <a:xfrm>
              <a:off x="763976" y="1175265"/>
              <a:ext cx="608292" cy="608822"/>
            </a:xfrm>
            <a:custGeom>
              <a:avLst/>
              <a:gdLst/>
              <a:ahLst/>
              <a:cxnLst/>
              <a:rect l="l" t="t" r="r" b="b"/>
              <a:pathLst>
                <a:path w="14812" h="14824" extrusionOk="0">
                  <a:moveTo>
                    <a:pt x="7406" y="0"/>
                  </a:moveTo>
                  <a:cubicBezTo>
                    <a:pt x="3322" y="0"/>
                    <a:pt x="0" y="3322"/>
                    <a:pt x="0" y="7406"/>
                  </a:cubicBezTo>
                  <a:cubicBezTo>
                    <a:pt x="0" y="11490"/>
                    <a:pt x="3322" y="14824"/>
                    <a:pt x="7406" y="14824"/>
                  </a:cubicBezTo>
                  <a:cubicBezTo>
                    <a:pt x="11490" y="14824"/>
                    <a:pt x="14811" y="11490"/>
                    <a:pt x="14811" y="7406"/>
                  </a:cubicBezTo>
                  <a:cubicBezTo>
                    <a:pt x="14811" y="3322"/>
                    <a:pt x="11490" y="0"/>
                    <a:pt x="740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Grup</a:t>
              </a:r>
              <a:r>
                <a:rPr kumimoji="0" lang="en"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1</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0" name="Google Shape;1175;p37">
            <a:extLst>
              <a:ext uri="{FF2B5EF4-FFF2-40B4-BE49-F238E27FC236}">
                <a16:creationId xmlns:a16="http://schemas.microsoft.com/office/drawing/2014/main" xmlns="" id="{E3AFE978-47A6-41C5-9E25-77FBF059A570}"/>
              </a:ext>
            </a:extLst>
          </p:cNvPr>
          <p:cNvSpPr txBox="1"/>
          <p:nvPr/>
        </p:nvSpPr>
        <p:spPr>
          <a:xfrm>
            <a:off x="5570526" y="1441243"/>
            <a:ext cx="3013800" cy="8487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Yaklaşımı: Uygulama Toplulukları</a:t>
            </a:r>
          </a:p>
        </p:txBody>
      </p:sp>
      <p:sp>
        <p:nvSpPr>
          <p:cNvPr id="31" name="Google Shape;1176;p37">
            <a:extLst>
              <a:ext uri="{FF2B5EF4-FFF2-40B4-BE49-F238E27FC236}">
                <a16:creationId xmlns:a16="http://schemas.microsoft.com/office/drawing/2014/main" xmlns="" id="{0513AE69-6BF0-4C02-957C-BFA01D6F7E98}"/>
              </a:ext>
            </a:extLst>
          </p:cNvPr>
          <p:cNvSpPr txBox="1"/>
          <p:nvPr/>
        </p:nvSpPr>
        <p:spPr>
          <a:xfrm>
            <a:off x="5688126" y="2748883"/>
            <a:ext cx="2896200" cy="12435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200" b="0" i="0" u="none" strike="noStrike" kern="0" cap="none" spc="0" normalizeH="0" baseline="0" noProof="0" dirty="0">
                <a:ln>
                  <a:noFill/>
                </a:ln>
                <a:solidFill>
                  <a:srgbClr val="FFFFFF"/>
                </a:solidFill>
                <a:effectLst/>
                <a:uLnTx/>
                <a:uFillTx/>
                <a:latin typeface="Roboto"/>
                <a:ea typeface="Roboto"/>
                <a:cs typeface="Roboto"/>
                <a:sym typeface="Roboto"/>
              </a:rPr>
              <a:t>Buradaki anahtar, bilginin değişimi ve gelişimi ve topluluğun bu değişimi ve gelişimi kabul etmesidir. Gruplar arasındaki geçişi yönetmek kilit öneme sahiptir. Geçiş yönetilemezse ya topluluk yapıları uygun değildir (araçlar kullanılamaz, üyeler haya kırıklığına uğrar, bilginin yapılımı engellenir vb.) ya da topluluk dağılabilir. Topluluk ve bilgi yönetimsiz bırakılamaz. </a:t>
            </a:r>
          </a:p>
        </p:txBody>
      </p:sp>
      <p:grpSp>
        <p:nvGrpSpPr>
          <p:cNvPr id="32" name="Google Shape;1177;p37">
            <a:extLst>
              <a:ext uri="{FF2B5EF4-FFF2-40B4-BE49-F238E27FC236}">
                <a16:creationId xmlns:a16="http://schemas.microsoft.com/office/drawing/2014/main" xmlns="" id="{285BC223-EBF3-4277-A35B-2AA39FB2D58D}"/>
              </a:ext>
            </a:extLst>
          </p:cNvPr>
          <p:cNvGrpSpPr/>
          <p:nvPr/>
        </p:nvGrpSpPr>
        <p:grpSpPr>
          <a:xfrm>
            <a:off x="159240" y="2654904"/>
            <a:ext cx="715680" cy="715729"/>
            <a:chOff x="710265" y="2213902"/>
            <a:chExt cx="715680" cy="715729"/>
          </a:xfrm>
        </p:grpSpPr>
        <p:sp>
          <p:nvSpPr>
            <p:cNvPr id="33" name="Google Shape;1178;p37">
              <a:extLst>
                <a:ext uri="{FF2B5EF4-FFF2-40B4-BE49-F238E27FC236}">
                  <a16:creationId xmlns:a16="http://schemas.microsoft.com/office/drawing/2014/main" xmlns="" id="{785DD9C8-7810-4C9C-8C68-C76E5CDADF68}"/>
                </a:ext>
              </a:extLst>
            </p:cNvPr>
            <p:cNvSpPr/>
            <p:nvPr/>
          </p:nvSpPr>
          <p:spPr>
            <a:xfrm>
              <a:off x="710265" y="2213902"/>
              <a:ext cx="715680" cy="715729"/>
            </a:xfrm>
            <a:custGeom>
              <a:avLst/>
              <a:gdLst/>
              <a:ahLst/>
              <a:cxnLst/>
              <a:rect l="l" t="t" r="r" b="b"/>
              <a:pathLst>
                <a:path w="19694" h="19694" extrusionOk="0">
                  <a:moveTo>
                    <a:pt x="9847" y="1"/>
                  </a:moveTo>
                  <a:cubicBezTo>
                    <a:pt x="4417" y="1"/>
                    <a:pt x="0" y="4418"/>
                    <a:pt x="0" y="9847"/>
                  </a:cubicBezTo>
                  <a:cubicBezTo>
                    <a:pt x="0" y="15276"/>
                    <a:pt x="4417" y="19694"/>
                    <a:pt x="9847" y="19694"/>
                  </a:cubicBezTo>
                  <a:cubicBezTo>
                    <a:pt x="15276" y="19694"/>
                    <a:pt x="19693" y="15276"/>
                    <a:pt x="19693" y="9847"/>
                  </a:cubicBezTo>
                  <a:cubicBezTo>
                    <a:pt x="19693" y="4418"/>
                    <a:pt x="15276" y="1"/>
                    <a:pt x="98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179;p37">
              <a:extLst>
                <a:ext uri="{FF2B5EF4-FFF2-40B4-BE49-F238E27FC236}">
                  <a16:creationId xmlns:a16="http://schemas.microsoft.com/office/drawing/2014/main" xmlns="" id="{E1E13436-9759-41CC-90C8-EAA5EF16AE64}"/>
                </a:ext>
              </a:extLst>
            </p:cNvPr>
            <p:cNvSpPr/>
            <p:nvPr/>
          </p:nvSpPr>
          <p:spPr>
            <a:xfrm>
              <a:off x="763976" y="2267355"/>
              <a:ext cx="608292" cy="608822"/>
            </a:xfrm>
            <a:custGeom>
              <a:avLst/>
              <a:gdLst/>
              <a:ahLst/>
              <a:cxnLst/>
              <a:rect l="l" t="t" r="r" b="b"/>
              <a:pathLst>
                <a:path w="14812" h="14824" extrusionOk="0">
                  <a:moveTo>
                    <a:pt x="7406" y="0"/>
                  </a:moveTo>
                  <a:cubicBezTo>
                    <a:pt x="3322" y="0"/>
                    <a:pt x="0" y="3322"/>
                    <a:pt x="0" y="7406"/>
                  </a:cubicBezTo>
                  <a:cubicBezTo>
                    <a:pt x="0" y="11490"/>
                    <a:pt x="3322" y="14824"/>
                    <a:pt x="7406" y="14824"/>
                  </a:cubicBezTo>
                  <a:cubicBezTo>
                    <a:pt x="11490" y="14824"/>
                    <a:pt x="14811" y="11490"/>
                    <a:pt x="14811" y="7406"/>
                  </a:cubicBezTo>
                  <a:cubicBezTo>
                    <a:pt x="14811" y="3322"/>
                    <a:pt x="11490" y="0"/>
                    <a:pt x="740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Grup </a:t>
              </a:r>
              <a:r>
                <a:rPr kumimoji="0" lang="en"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2</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5" name="Google Shape;1180;p37">
            <a:extLst>
              <a:ext uri="{FF2B5EF4-FFF2-40B4-BE49-F238E27FC236}">
                <a16:creationId xmlns:a16="http://schemas.microsoft.com/office/drawing/2014/main" xmlns="" id="{65F41AC0-2C29-43CF-A7F8-8A194C48D11F}"/>
              </a:ext>
            </a:extLst>
          </p:cNvPr>
          <p:cNvGrpSpPr/>
          <p:nvPr/>
        </p:nvGrpSpPr>
        <p:grpSpPr>
          <a:xfrm>
            <a:off x="145311" y="4347055"/>
            <a:ext cx="715680" cy="715729"/>
            <a:chOff x="710265" y="3306227"/>
            <a:chExt cx="715680" cy="715729"/>
          </a:xfrm>
        </p:grpSpPr>
        <p:sp>
          <p:nvSpPr>
            <p:cNvPr id="36" name="Google Shape;1181;p37">
              <a:extLst>
                <a:ext uri="{FF2B5EF4-FFF2-40B4-BE49-F238E27FC236}">
                  <a16:creationId xmlns:a16="http://schemas.microsoft.com/office/drawing/2014/main" xmlns="" id="{60972B64-2425-45F2-A633-122C15E87EEB}"/>
                </a:ext>
              </a:extLst>
            </p:cNvPr>
            <p:cNvSpPr/>
            <p:nvPr/>
          </p:nvSpPr>
          <p:spPr>
            <a:xfrm>
              <a:off x="710265" y="3306227"/>
              <a:ext cx="715680" cy="715729"/>
            </a:xfrm>
            <a:custGeom>
              <a:avLst/>
              <a:gdLst/>
              <a:ahLst/>
              <a:cxnLst/>
              <a:rect l="l" t="t" r="r" b="b"/>
              <a:pathLst>
                <a:path w="19694" h="19694" extrusionOk="0">
                  <a:moveTo>
                    <a:pt x="9847" y="1"/>
                  </a:moveTo>
                  <a:cubicBezTo>
                    <a:pt x="4417" y="1"/>
                    <a:pt x="0" y="4418"/>
                    <a:pt x="0" y="9847"/>
                  </a:cubicBezTo>
                  <a:cubicBezTo>
                    <a:pt x="0" y="15276"/>
                    <a:pt x="4417" y="19694"/>
                    <a:pt x="9847" y="19694"/>
                  </a:cubicBezTo>
                  <a:cubicBezTo>
                    <a:pt x="15276" y="19694"/>
                    <a:pt x="19693" y="15276"/>
                    <a:pt x="19693" y="9847"/>
                  </a:cubicBezTo>
                  <a:cubicBezTo>
                    <a:pt x="19693" y="4418"/>
                    <a:pt x="15276" y="1"/>
                    <a:pt x="98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82;p37">
              <a:extLst>
                <a:ext uri="{FF2B5EF4-FFF2-40B4-BE49-F238E27FC236}">
                  <a16:creationId xmlns:a16="http://schemas.microsoft.com/office/drawing/2014/main" xmlns="" id="{0D162325-E771-47DD-A3D2-2552A9853D3C}"/>
                </a:ext>
              </a:extLst>
            </p:cNvPr>
            <p:cNvSpPr/>
            <p:nvPr/>
          </p:nvSpPr>
          <p:spPr>
            <a:xfrm>
              <a:off x="763976" y="3359680"/>
              <a:ext cx="608292" cy="608822"/>
            </a:xfrm>
            <a:custGeom>
              <a:avLst/>
              <a:gdLst/>
              <a:ahLst/>
              <a:cxnLst/>
              <a:rect l="l" t="t" r="r" b="b"/>
              <a:pathLst>
                <a:path w="14812" h="14824" extrusionOk="0">
                  <a:moveTo>
                    <a:pt x="7406" y="0"/>
                  </a:moveTo>
                  <a:cubicBezTo>
                    <a:pt x="3322" y="0"/>
                    <a:pt x="0" y="3322"/>
                    <a:pt x="0" y="7406"/>
                  </a:cubicBezTo>
                  <a:cubicBezTo>
                    <a:pt x="0" y="11490"/>
                    <a:pt x="3322" y="14824"/>
                    <a:pt x="7406" y="14824"/>
                  </a:cubicBezTo>
                  <a:cubicBezTo>
                    <a:pt x="11490" y="14824"/>
                    <a:pt x="14811" y="11490"/>
                    <a:pt x="14811" y="7406"/>
                  </a:cubicBezTo>
                  <a:cubicBezTo>
                    <a:pt x="14811" y="3322"/>
                    <a:pt x="11490" y="0"/>
                    <a:pt x="740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0" tIns="91425" rIns="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tr-TR"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Grup</a:t>
              </a:r>
              <a:r>
                <a:rPr kumimoji="0" lang="en"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rPr>
                <a:t> 3</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8" name="Google Shape;1183;p37">
            <a:extLst>
              <a:ext uri="{FF2B5EF4-FFF2-40B4-BE49-F238E27FC236}">
                <a16:creationId xmlns:a16="http://schemas.microsoft.com/office/drawing/2014/main" xmlns="" id="{21BD929D-3243-4882-BAB9-E2371693AC75}"/>
              </a:ext>
            </a:extLst>
          </p:cNvPr>
          <p:cNvSpPr/>
          <p:nvPr/>
        </p:nvSpPr>
        <p:spPr>
          <a:xfrm>
            <a:off x="4419281" y="2863245"/>
            <a:ext cx="952800" cy="952800"/>
          </a:xfrm>
          <a:prstGeom prst="arc">
            <a:avLst>
              <a:gd name="adj1" fmla="val 16200000"/>
              <a:gd name="adj2" fmla="val 5396403"/>
            </a:avLst>
          </a:prstGeom>
          <a:noFill/>
          <a:ln w="19050" cap="flat" cmpd="sng">
            <a:solidFill>
              <a:schemeClr val="accent1"/>
            </a:solidFill>
            <a:prstDash val="dash"/>
            <a:round/>
            <a:headEnd type="none" w="sm" len="sm"/>
            <a:tailEnd type="stealth"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3448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4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Dijital Becerilere Dair Durum - 2019</a:t>
            </a:r>
            <a:endParaRPr dirty="0"/>
          </a:p>
        </p:txBody>
      </p:sp>
      <p:sp>
        <p:nvSpPr>
          <p:cNvPr id="36" name="Metin kutusu 35">
            <a:extLst>
              <a:ext uri="{FF2B5EF4-FFF2-40B4-BE49-F238E27FC236}">
                <a16:creationId xmlns:a16="http://schemas.microsoft.com/office/drawing/2014/main" xmlns="" id="{23322010-9208-4CFF-B04A-F86CA412994E}"/>
              </a:ext>
            </a:extLst>
          </p:cNvPr>
          <p:cNvSpPr txBox="1"/>
          <p:nvPr/>
        </p:nvSpPr>
        <p:spPr>
          <a:xfrm>
            <a:off x="6464271" y="1659807"/>
            <a:ext cx="180049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100" b="0" i="0" u="none" strike="noStrike" kern="0" cap="none" spc="0" normalizeH="0" baseline="0" noProof="0" dirty="0">
                <a:ln>
                  <a:noFill/>
                </a:ln>
                <a:solidFill>
                  <a:srgbClr val="000000"/>
                </a:solidFill>
                <a:effectLst/>
                <a:uLnTx/>
                <a:uFillTx/>
                <a:latin typeface="Verdana" panose="020B0604030504040204" pitchFamily="34" charset="0"/>
                <a:cs typeface="Times New Roman" panose="02020603050405020304" pitchFamily="18" charset="0"/>
                <a:sym typeface="Arial"/>
              </a:rPr>
              <a:t>n: 2898 Öğretmen (Yaklaşık 46 farklı branştan öğretmen, </a:t>
            </a:r>
            <a:r>
              <a:rPr lang="tr-TR" sz="1100" dirty="0">
                <a:latin typeface="Verdana" panose="020B0604030504040204" pitchFamily="34" charset="0"/>
                <a:cs typeface="Times New Roman" panose="02020603050405020304" pitchFamily="18" charset="0"/>
              </a:rPr>
              <a:t>BT dâhil)</a:t>
            </a:r>
          </a:p>
        </p:txBody>
      </p:sp>
      <p:sp>
        <p:nvSpPr>
          <p:cNvPr id="40" name="Metin kutusu 39">
            <a:extLst>
              <a:ext uri="{FF2B5EF4-FFF2-40B4-BE49-F238E27FC236}">
                <a16:creationId xmlns:a16="http://schemas.microsoft.com/office/drawing/2014/main" xmlns="" id="{2FEF15B6-060B-48E0-999F-A2F1517D035F}"/>
              </a:ext>
            </a:extLst>
          </p:cNvPr>
          <p:cNvSpPr txBox="1"/>
          <p:nvPr/>
        </p:nvSpPr>
        <p:spPr>
          <a:xfrm>
            <a:off x="6492908" y="3936446"/>
            <a:ext cx="1771861" cy="626069"/>
          </a:xfrm>
          <a:prstGeom prst="rect">
            <a:avLst/>
          </a:prstGeom>
          <a:noFill/>
        </p:spPr>
        <p:txBody>
          <a:bodyPr wrap="square">
            <a:spAutoFit/>
          </a:bodyPr>
          <a:lstStyle/>
          <a:p>
            <a:pPr marL="22860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tr-TR" sz="1100" b="0" i="0" u="none" strike="noStrike" kern="0" cap="none" spc="0" normalizeH="0" baseline="0" noProof="0" dirty="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sym typeface="Arial"/>
              </a:rPr>
              <a:t>n: 570 (Bilişim Teknolojileri Öğretmenleri)</a:t>
            </a:r>
            <a:endParaRPr kumimoji="0" lang="tr-TR" sz="105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4" name="Resim 3">
            <a:extLst>
              <a:ext uri="{FF2B5EF4-FFF2-40B4-BE49-F238E27FC236}">
                <a16:creationId xmlns:a16="http://schemas.microsoft.com/office/drawing/2014/main" xmlns="" id="{3DFF2504-0A9E-469D-B0EA-5B0BE9A7B672}"/>
              </a:ext>
            </a:extLst>
          </p:cNvPr>
          <p:cNvPicPr>
            <a:picLocks noChangeAspect="1"/>
          </p:cNvPicPr>
          <p:nvPr/>
        </p:nvPicPr>
        <p:blipFill>
          <a:blip r:embed="rId3"/>
          <a:stretch>
            <a:fillRect/>
          </a:stretch>
        </p:blipFill>
        <p:spPr>
          <a:xfrm>
            <a:off x="1175891" y="3204274"/>
            <a:ext cx="4638755" cy="1464345"/>
          </a:xfrm>
          <a:prstGeom prst="rect">
            <a:avLst/>
          </a:prstGeom>
        </p:spPr>
      </p:pic>
      <p:pic>
        <p:nvPicPr>
          <p:cNvPr id="3074" name="Picture 2" descr="Formlar yanıt grafiği. Soru başlığı: Aşağıdaki teknolojileri kullanma konusunda kendinizi nasıl konumlandırırsınız?. Yanıt sayısı: .">
            <a:extLst>
              <a:ext uri="{FF2B5EF4-FFF2-40B4-BE49-F238E27FC236}">
                <a16:creationId xmlns:a16="http://schemas.microsoft.com/office/drawing/2014/main" xmlns="" id="{55AEC197-24A8-4FBA-B939-E5D12F8B13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757"/>
          <a:stretch/>
        </p:blipFill>
        <p:spPr bwMode="auto">
          <a:xfrm>
            <a:off x="415163" y="1166848"/>
            <a:ext cx="6049108" cy="175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0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pic>
        <p:nvPicPr>
          <p:cNvPr id="9" name="Picture 2" descr="Formlar yanıt grafiği. Soru başlığı: Sizce kod haftası etkinlikleri aşağıdaki becerileri geliştirmelerine ne ölçüde yardımcı oldu?. Yanıt sayısı: .">
            <a:extLst>
              <a:ext uri="{FF2B5EF4-FFF2-40B4-BE49-F238E27FC236}">
                <a16:creationId xmlns:a16="http://schemas.microsoft.com/office/drawing/2014/main" xmlns="" id="{C4EB3352-1AEC-4F72-9234-8413D512E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86"/>
          <a:stretch/>
        </p:blipFill>
        <p:spPr bwMode="auto">
          <a:xfrm>
            <a:off x="3798277" y="2717046"/>
            <a:ext cx="4935416" cy="2207742"/>
          </a:xfrm>
          <a:prstGeom prst="rect">
            <a:avLst/>
          </a:prstGeom>
          <a:noFill/>
          <a:extLst>
            <a:ext uri="{909E8E84-426E-40DD-AFC4-6F175D3DCCD1}">
              <a14:hiddenFill xmlns:a14="http://schemas.microsoft.com/office/drawing/2010/main">
                <a:solidFill>
                  <a:srgbClr val="FFFFFF"/>
                </a:solidFill>
              </a14:hiddenFill>
            </a:ext>
          </a:extLst>
        </p:spPr>
      </p:pic>
      <p:sp>
        <p:nvSpPr>
          <p:cNvPr id="1489" name="Google Shape;1489;p4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Kod Haftası Etkisi - 2019 </a:t>
            </a:r>
            <a:endParaRPr dirty="0"/>
          </a:p>
        </p:txBody>
      </p:sp>
      <p:sp>
        <p:nvSpPr>
          <p:cNvPr id="36" name="Metin kutusu 35">
            <a:extLst>
              <a:ext uri="{FF2B5EF4-FFF2-40B4-BE49-F238E27FC236}">
                <a16:creationId xmlns:a16="http://schemas.microsoft.com/office/drawing/2014/main" xmlns="" id="{23322010-9208-4CFF-B04A-F86CA412994E}"/>
              </a:ext>
            </a:extLst>
          </p:cNvPr>
          <p:cNvSpPr txBox="1"/>
          <p:nvPr/>
        </p:nvSpPr>
        <p:spPr>
          <a:xfrm>
            <a:off x="7533526" y="4793983"/>
            <a:ext cx="1800498"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100" b="0" i="0" u="none" strike="noStrike" kern="0" cap="none" spc="0" normalizeH="0" baseline="0" noProof="0" dirty="0">
                <a:ln>
                  <a:noFill/>
                </a:ln>
                <a:solidFill>
                  <a:srgbClr val="000000"/>
                </a:solidFill>
                <a:effectLst/>
                <a:uLnTx/>
                <a:uFillTx/>
                <a:latin typeface="Verdana" panose="020B0604030504040204" pitchFamily="34" charset="0"/>
                <a:cs typeface="Times New Roman" panose="02020603050405020304" pitchFamily="18" charset="0"/>
                <a:sym typeface="Arial"/>
              </a:rPr>
              <a:t>n: 2898</a:t>
            </a:r>
          </a:p>
        </p:txBody>
      </p:sp>
      <p:pic>
        <p:nvPicPr>
          <p:cNvPr id="4098" name="Picture 2" descr="Formlar yanıt grafiği. Soru başlığı: Sizce kod haftası etkinlikleri aşağıdaki becerileri geliştirmelerine ne ölçüde yardımcı oldu?. Yanıt sayısı: .">
            <a:extLst>
              <a:ext uri="{FF2B5EF4-FFF2-40B4-BE49-F238E27FC236}">
                <a16:creationId xmlns:a16="http://schemas.microsoft.com/office/drawing/2014/main" xmlns="" id="{563B221C-8917-4FCA-B9A6-8B02E8C4E3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379"/>
          <a:stretch/>
        </p:blipFill>
        <p:spPr bwMode="auto">
          <a:xfrm>
            <a:off x="410307" y="1290823"/>
            <a:ext cx="4876990" cy="205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5"/>
          <p:cNvSpPr/>
          <p:nvPr/>
        </p:nvSpPr>
        <p:spPr>
          <a:xfrm rot="2700000">
            <a:off x="4132857" y="1528063"/>
            <a:ext cx="865074" cy="865074"/>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rot="2700000">
            <a:off x="5481475" y="1528063"/>
            <a:ext cx="865074" cy="865074"/>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Katılımcılara sağlanan kaynaklar </a:t>
            </a:r>
            <a:endParaRPr dirty="0"/>
          </a:p>
        </p:txBody>
      </p:sp>
      <p:grpSp>
        <p:nvGrpSpPr>
          <p:cNvPr id="595" name="Google Shape;595;p25"/>
          <p:cNvGrpSpPr/>
          <p:nvPr/>
        </p:nvGrpSpPr>
        <p:grpSpPr>
          <a:xfrm>
            <a:off x="3609591" y="2744773"/>
            <a:ext cx="2051559" cy="2209747"/>
            <a:chOff x="3609591" y="2744775"/>
            <a:chExt cx="2051559" cy="1558931"/>
          </a:xfrm>
        </p:grpSpPr>
        <p:cxnSp>
          <p:nvCxnSpPr>
            <p:cNvPr id="596" name="Google Shape;596;p25"/>
            <p:cNvCxnSpPr>
              <a:endCxn id="597" idx="0"/>
            </p:cNvCxnSpPr>
            <p:nvPr/>
          </p:nvCxnSpPr>
          <p:spPr>
            <a:xfrm>
              <a:off x="4572000" y="2744775"/>
              <a:ext cx="0" cy="543900"/>
            </a:xfrm>
            <a:prstGeom prst="straightConnector1">
              <a:avLst/>
            </a:prstGeom>
            <a:noFill/>
            <a:ln w="9525" cap="flat" cmpd="sng">
              <a:solidFill>
                <a:schemeClr val="accent3"/>
              </a:solidFill>
              <a:prstDash val="solid"/>
              <a:round/>
              <a:headEnd type="none" w="med" len="med"/>
              <a:tailEnd type="none" w="med" len="med"/>
            </a:ln>
          </p:spPr>
        </p:cxnSp>
        <p:sp>
          <p:nvSpPr>
            <p:cNvPr id="598" name="Google Shape;598;p25"/>
            <p:cNvSpPr txBox="1"/>
            <p:nvPr/>
          </p:nvSpPr>
          <p:spPr>
            <a:xfrm>
              <a:off x="3609591" y="3548906"/>
              <a:ext cx="2051559" cy="75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dirty="0">
                  <a:latin typeface="Roboto"/>
                  <a:ea typeface="Roboto"/>
                  <a:cs typeface="Roboto"/>
                  <a:sym typeface="Roboto"/>
                </a:rPr>
                <a:t>Yapılan etkinlikler bir haritaya eklenmekte ve bir uygulama topluluğu içine dâhil olunabilmektedir. </a:t>
              </a:r>
              <a:endParaRPr sz="1200" dirty="0">
                <a:latin typeface="Roboto"/>
                <a:ea typeface="Roboto"/>
                <a:cs typeface="Roboto"/>
                <a:sym typeface="Roboto"/>
              </a:endParaRPr>
            </a:p>
          </p:txBody>
        </p:sp>
        <p:sp>
          <p:nvSpPr>
            <p:cNvPr id="597" name="Google Shape;597;p25"/>
            <p:cNvSpPr txBox="1"/>
            <p:nvPr/>
          </p:nvSpPr>
          <p:spPr>
            <a:xfrm>
              <a:off x="3715500" y="3288675"/>
              <a:ext cx="1713000" cy="29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700" dirty="0">
                  <a:solidFill>
                    <a:schemeClr val="accent3"/>
                  </a:solidFill>
                  <a:latin typeface="Fira Sans Extra Condensed Medium"/>
                  <a:ea typeface="Fira Sans Extra Condensed Medium"/>
                  <a:cs typeface="Fira Sans Extra Condensed Medium"/>
                  <a:sym typeface="Fira Sans Extra Condensed Medium"/>
                </a:rPr>
                <a:t>Uygulama Topluluğu</a:t>
              </a:r>
              <a:endParaRPr sz="1700" dirty="0">
                <a:solidFill>
                  <a:schemeClr val="accent3"/>
                </a:solidFill>
                <a:latin typeface="Fira Sans Extra Condensed Medium"/>
                <a:ea typeface="Fira Sans Extra Condensed Medium"/>
                <a:cs typeface="Fira Sans Extra Condensed Medium"/>
                <a:sym typeface="Fira Sans Extra Condensed Medium"/>
              </a:endParaRPr>
            </a:p>
          </p:txBody>
        </p:sp>
      </p:grpSp>
      <p:grpSp>
        <p:nvGrpSpPr>
          <p:cNvPr id="599" name="Google Shape;599;p25"/>
          <p:cNvGrpSpPr/>
          <p:nvPr/>
        </p:nvGrpSpPr>
        <p:grpSpPr>
          <a:xfrm>
            <a:off x="6615424" y="1239850"/>
            <a:ext cx="2458817" cy="1582328"/>
            <a:chOff x="6615425" y="1239850"/>
            <a:chExt cx="1871426" cy="1161496"/>
          </a:xfrm>
        </p:grpSpPr>
        <p:sp>
          <p:nvSpPr>
            <p:cNvPr id="600" name="Google Shape;600;p25"/>
            <p:cNvSpPr/>
            <p:nvPr/>
          </p:nvSpPr>
          <p:spPr>
            <a:xfrm>
              <a:off x="6615425" y="1239850"/>
              <a:ext cx="1818356" cy="336900"/>
            </a:xfrm>
            <a:custGeom>
              <a:avLst/>
              <a:gdLst/>
              <a:ahLst/>
              <a:cxnLst/>
              <a:rect l="l" t="t" r="r" b="b"/>
              <a:pathLst>
                <a:path w="71950" h="13476" extrusionOk="0">
                  <a:moveTo>
                    <a:pt x="0" y="13476"/>
                  </a:moveTo>
                  <a:lnTo>
                    <a:pt x="13477" y="0"/>
                  </a:lnTo>
                  <a:lnTo>
                    <a:pt x="71950" y="0"/>
                  </a:lnTo>
                </a:path>
              </a:pathLst>
            </a:custGeom>
            <a:noFill/>
            <a:ln w="9525" cap="flat" cmpd="sng">
              <a:solidFill>
                <a:schemeClr val="accent6"/>
              </a:solidFill>
              <a:prstDash val="solid"/>
              <a:round/>
              <a:headEnd type="none" w="med" len="med"/>
              <a:tailEnd type="none" w="med" len="med"/>
            </a:ln>
          </p:spPr>
        </p:sp>
        <p:sp>
          <p:nvSpPr>
            <p:cNvPr id="601" name="Google Shape;601;p25"/>
            <p:cNvSpPr txBox="1"/>
            <p:nvPr/>
          </p:nvSpPr>
          <p:spPr>
            <a:xfrm>
              <a:off x="6743851" y="1646546"/>
              <a:ext cx="1743000" cy="75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200" dirty="0">
                  <a:latin typeface="Roboto"/>
                  <a:ea typeface="Roboto"/>
                  <a:cs typeface="Roboto"/>
                  <a:sym typeface="Roboto"/>
                </a:rPr>
                <a:t>Kod Haftası, yapay zekâ ve güvenli internet gibi uzaktan eğitimlerin Avrupa Okul Ağı Akademisi altından yayımlanmaktadır.</a:t>
              </a:r>
              <a:endParaRPr sz="1200" dirty="0">
                <a:latin typeface="Roboto"/>
                <a:ea typeface="Roboto"/>
                <a:cs typeface="Roboto"/>
                <a:sym typeface="Roboto"/>
              </a:endParaRPr>
            </a:p>
          </p:txBody>
        </p:sp>
        <p:sp>
          <p:nvSpPr>
            <p:cNvPr id="602" name="Google Shape;602;p25"/>
            <p:cNvSpPr txBox="1"/>
            <p:nvPr/>
          </p:nvSpPr>
          <p:spPr>
            <a:xfrm>
              <a:off x="6962200" y="1421825"/>
              <a:ext cx="1471500" cy="291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700" dirty="0">
                  <a:solidFill>
                    <a:schemeClr val="accent6"/>
                  </a:solidFill>
                  <a:latin typeface="Fira Sans Extra Condensed Medium"/>
                  <a:ea typeface="Fira Sans Extra Condensed Medium"/>
                  <a:cs typeface="Fira Sans Extra Condensed Medium"/>
                  <a:sym typeface="Fira Sans Extra Condensed Medium"/>
                </a:rPr>
                <a:t>Çevrimiçi eğitimler</a:t>
              </a:r>
              <a:endParaRPr sz="1700" dirty="0">
                <a:solidFill>
                  <a:schemeClr val="accent6"/>
                </a:solidFill>
                <a:latin typeface="Fira Sans Extra Condensed Medium"/>
                <a:ea typeface="Fira Sans Extra Condensed Medium"/>
                <a:cs typeface="Fira Sans Extra Condensed Medium"/>
                <a:sym typeface="Fira Sans Extra Condensed Medium"/>
              </a:endParaRPr>
            </a:p>
          </p:txBody>
        </p:sp>
      </p:grpSp>
      <p:sp>
        <p:nvSpPr>
          <p:cNvPr id="603" name="Google Shape;603;p25"/>
          <p:cNvSpPr/>
          <p:nvPr/>
        </p:nvSpPr>
        <p:spPr>
          <a:xfrm rot="2700000">
            <a:off x="2784838" y="1528063"/>
            <a:ext cx="865074" cy="86507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5"/>
          <p:cNvGrpSpPr/>
          <p:nvPr/>
        </p:nvGrpSpPr>
        <p:grpSpPr>
          <a:xfrm>
            <a:off x="710225" y="1239850"/>
            <a:ext cx="1818356" cy="1782319"/>
            <a:chOff x="710225" y="1239850"/>
            <a:chExt cx="1818356" cy="1196375"/>
          </a:xfrm>
        </p:grpSpPr>
        <p:sp>
          <p:nvSpPr>
            <p:cNvPr id="605" name="Google Shape;605;p25"/>
            <p:cNvSpPr/>
            <p:nvPr/>
          </p:nvSpPr>
          <p:spPr>
            <a:xfrm flipH="1">
              <a:off x="710225" y="1239850"/>
              <a:ext cx="1818356" cy="336900"/>
            </a:xfrm>
            <a:custGeom>
              <a:avLst/>
              <a:gdLst/>
              <a:ahLst/>
              <a:cxnLst/>
              <a:rect l="l" t="t" r="r" b="b"/>
              <a:pathLst>
                <a:path w="71950" h="13476" extrusionOk="0">
                  <a:moveTo>
                    <a:pt x="0" y="13476"/>
                  </a:moveTo>
                  <a:lnTo>
                    <a:pt x="13477" y="0"/>
                  </a:lnTo>
                  <a:lnTo>
                    <a:pt x="71950" y="0"/>
                  </a:lnTo>
                </a:path>
              </a:pathLst>
            </a:custGeom>
            <a:noFill/>
            <a:ln w="9525" cap="flat" cmpd="sng">
              <a:solidFill>
                <a:schemeClr val="accent1"/>
              </a:solidFill>
              <a:prstDash val="solid"/>
              <a:round/>
              <a:headEnd type="none" w="med" len="med"/>
              <a:tailEnd type="none" w="med" len="med"/>
            </a:ln>
          </p:spPr>
        </p:sp>
        <p:sp>
          <p:nvSpPr>
            <p:cNvPr id="606" name="Google Shape;606;p25"/>
            <p:cNvSpPr txBox="1"/>
            <p:nvPr/>
          </p:nvSpPr>
          <p:spPr>
            <a:xfrm>
              <a:off x="710300" y="1681425"/>
              <a:ext cx="1743000" cy="75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200" dirty="0">
                  <a:latin typeface="Roboto"/>
                  <a:ea typeface="Roboto"/>
                  <a:cs typeface="Roboto"/>
                  <a:sym typeface="Roboto"/>
                </a:rPr>
                <a:t>Öğretmen ve öğrenciler için öğrenme ve öğretme kaynakları sunulmaktadır.  </a:t>
              </a:r>
              <a:endParaRPr sz="1200" dirty="0">
                <a:latin typeface="Roboto"/>
                <a:ea typeface="Roboto"/>
                <a:cs typeface="Roboto"/>
                <a:sym typeface="Roboto"/>
              </a:endParaRPr>
            </a:p>
          </p:txBody>
        </p:sp>
        <p:sp>
          <p:nvSpPr>
            <p:cNvPr id="607" name="Google Shape;607;p25"/>
            <p:cNvSpPr txBox="1"/>
            <p:nvPr/>
          </p:nvSpPr>
          <p:spPr>
            <a:xfrm>
              <a:off x="710288" y="1269724"/>
              <a:ext cx="14715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700" dirty="0">
                  <a:solidFill>
                    <a:schemeClr val="accent1"/>
                  </a:solidFill>
                  <a:latin typeface="Fira Sans Extra Condensed Medium"/>
                  <a:ea typeface="Fira Sans Extra Condensed Medium"/>
                  <a:cs typeface="Fira Sans Extra Condensed Medium"/>
                  <a:sym typeface="Fira Sans Extra Condensed Medium"/>
                </a:rPr>
                <a:t>Materyaller</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grpSp>
      <p:sp>
        <p:nvSpPr>
          <p:cNvPr id="608" name="Google Shape;608;p25"/>
          <p:cNvSpPr/>
          <p:nvPr/>
        </p:nvSpPr>
        <p:spPr>
          <a:xfrm rot="2701683">
            <a:off x="3458000" y="2341494"/>
            <a:ext cx="866772" cy="86655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25"/>
          <p:cNvGrpSpPr/>
          <p:nvPr/>
        </p:nvGrpSpPr>
        <p:grpSpPr>
          <a:xfrm>
            <a:off x="710288" y="2769800"/>
            <a:ext cx="2448637" cy="2127664"/>
            <a:chOff x="710288" y="2769800"/>
            <a:chExt cx="2448637" cy="1533275"/>
          </a:xfrm>
        </p:grpSpPr>
        <p:sp>
          <p:nvSpPr>
            <p:cNvPr id="610" name="Google Shape;610;p25"/>
            <p:cNvSpPr/>
            <p:nvPr/>
          </p:nvSpPr>
          <p:spPr>
            <a:xfrm>
              <a:off x="710800" y="2769800"/>
              <a:ext cx="2448125" cy="337125"/>
            </a:xfrm>
            <a:custGeom>
              <a:avLst/>
              <a:gdLst/>
              <a:ahLst/>
              <a:cxnLst/>
              <a:rect l="l" t="t" r="r" b="b"/>
              <a:pathLst>
                <a:path w="97925" h="13485" extrusionOk="0">
                  <a:moveTo>
                    <a:pt x="97925" y="0"/>
                  </a:moveTo>
                  <a:lnTo>
                    <a:pt x="84301" y="13476"/>
                  </a:lnTo>
                  <a:lnTo>
                    <a:pt x="0" y="13485"/>
                  </a:lnTo>
                </a:path>
              </a:pathLst>
            </a:custGeom>
            <a:noFill/>
            <a:ln w="9525" cap="flat" cmpd="sng">
              <a:solidFill>
                <a:schemeClr val="accent2"/>
              </a:solidFill>
              <a:prstDash val="solid"/>
              <a:round/>
              <a:headEnd type="none" w="med" len="med"/>
              <a:tailEnd type="none" w="med" len="med"/>
            </a:ln>
          </p:spPr>
        </p:sp>
        <p:sp>
          <p:nvSpPr>
            <p:cNvPr id="611" name="Google Shape;611;p25"/>
            <p:cNvSpPr txBox="1"/>
            <p:nvPr/>
          </p:nvSpPr>
          <p:spPr>
            <a:xfrm>
              <a:off x="710300" y="3548275"/>
              <a:ext cx="2347498" cy="75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200" dirty="0">
                  <a:latin typeface="Roboto"/>
                  <a:ea typeface="Roboto"/>
                  <a:cs typeface="Roboto"/>
                  <a:sym typeface="Roboto"/>
                </a:rPr>
                <a:t>Okulları ve öğretmenleri bir araya getirmek için iş birliğiyle yapılan etkinlikler özel sertifikalar ile teşvik edilmektedir.</a:t>
              </a:r>
              <a:endParaRPr sz="1200" dirty="0">
                <a:latin typeface="Roboto"/>
                <a:ea typeface="Roboto"/>
                <a:cs typeface="Roboto"/>
                <a:sym typeface="Roboto"/>
              </a:endParaRPr>
            </a:p>
          </p:txBody>
        </p:sp>
        <p:sp>
          <p:nvSpPr>
            <p:cNvPr id="612" name="Google Shape;612;p25"/>
            <p:cNvSpPr txBox="1"/>
            <p:nvPr/>
          </p:nvSpPr>
          <p:spPr>
            <a:xfrm>
              <a:off x="710288" y="3288675"/>
              <a:ext cx="14715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700" dirty="0">
                  <a:solidFill>
                    <a:schemeClr val="accent2"/>
                  </a:solidFill>
                  <a:latin typeface="Fira Sans Extra Condensed Medium"/>
                  <a:ea typeface="Fira Sans Extra Condensed Medium"/>
                  <a:cs typeface="Fira Sans Extra Condensed Medium"/>
                  <a:sym typeface="Fira Sans Extra Condensed Medium"/>
                </a:rPr>
                <a:t>İşbirliği İmkanı</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grpSp>
      <p:sp>
        <p:nvSpPr>
          <p:cNvPr id="613" name="Google Shape;613;p25"/>
          <p:cNvSpPr/>
          <p:nvPr/>
        </p:nvSpPr>
        <p:spPr>
          <a:xfrm rot="2700000">
            <a:off x="4806317" y="2341265"/>
            <a:ext cx="866771" cy="86677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25"/>
          <p:cNvGrpSpPr/>
          <p:nvPr/>
        </p:nvGrpSpPr>
        <p:grpSpPr>
          <a:xfrm>
            <a:off x="5974100" y="2769800"/>
            <a:ext cx="3030309" cy="1533275"/>
            <a:chOff x="5974100" y="2769800"/>
            <a:chExt cx="2461475" cy="1533275"/>
          </a:xfrm>
        </p:grpSpPr>
        <p:sp>
          <p:nvSpPr>
            <p:cNvPr id="615" name="Google Shape;615;p25"/>
            <p:cNvSpPr/>
            <p:nvPr/>
          </p:nvSpPr>
          <p:spPr>
            <a:xfrm>
              <a:off x="5974100" y="2769800"/>
              <a:ext cx="2461475" cy="337125"/>
            </a:xfrm>
            <a:custGeom>
              <a:avLst/>
              <a:gdLst/>
              <a:ahLst/>
              <a:cxnLst/>
              <a:rect l="l" t="t" r="r" b="b"/>
              <a:pathLst>
                <a:path w="98459" h="13485" extrusionOk="0">
                  <a:moveTo>
                    <a:pt x="0" y="0"/>
                  </a:moveTo>
                  <a:lnTo>
                    <a:pt x="13624" y="13476"/>
                  </a:lnTo>
                  <a:lnTo>
                    <a:pt x="98459" y="13485"/>
                  </a:lnTo>
                </a:path>
              </a:pathLst>
            </a:custGeom>
            <a:noFill/>
            <a:ln w="9525" cap="flat" cmpd="sng">
              <a:solidFill>
                <a:schemeClr val="accent4"/>
              </a:solidFill>
              <a:prstDash val="solid"/>
              <a:round/>
              <a:headEnd type="none" w="med" len="med"/>
              <a:tailEnd type="none" w="med" len="med"/>
            </a:ln>
          </p:spPr>
        </p:sp>
        <p:sp>
          <p:nvSpPr>
            <p:cNvPr id="616" name="Google Shape;616;p25"/>
            <p:cNvSpPr txBox="1"/>
            <p:nvPr/>
          </p:nvSpPr>
          <p:spPr>
            <a:xfrm>
              <a:off x="6690700" y="3548275"/>
              <a:ext cx="1743000" cy="75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200" dirty="0">
                  <a:latin typeface="Roboto"/>
                  <a:ea typeface="Roboto"/>
                  <a:cs typeface="Roboto"/>
                  <a:sym typeface="Roboto"/>
                </a:rPr>
                <a:t>Salgın döneminde çevrim içi ve evde yapılabilecek örnek etkinlikleri tasarlanmıştır. </a:t>
              </a:r>
              <a:endParaRPr sz="1200" dirty="0">
                <a:latin typeface="Roboto"/>
                <a:ea typeface="Roboto"/>
                <a:cs typeface="Roboto"/>
                <a:sym typeface="Roboto"/>
              </a:endParaRPr>
            </a:p>
          </p:txBody>
        </p:sp>
        <p:sp>
          <p:nvSpPr>
            <p:cNvPr id="617" name="Google Shape;617;p25"/>
            <p:cNvSpPr txBox="1"/>
            <p:nvPr/>
          </p:nvSpPr>
          <p:spPr>
            <a:xfrm>
              <a:off x="6962200" y="3288675"/>
              <a:ext cx="1471500" cy="291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700" dirty="0" err="1">
                  <a:solidFill>
                    <a:schemeClr val="accent4"/>
                  </a:solidFill>
                  <a:latin typeface="Fira Sans Extra Condensed Medium"/>
                  <a:ea typeface="Fira Sans Extra Condensed Medium"/>
                  <a:cs typeface="Fira Sans Extra Condensed Medium"/>
                  <a:sym typeface="Fira Sans Extra Condensed Medium"/>
                </a:rPr>
                <a:t>Coding@Home</a:t>
              </a:r>
              <a:endParaRPr sz="1700" dirty="0">
                <a:solidFill>
                  <a:schemeClr val="accent4"/>
                </a:solidFill>
                <a:latin typeface="Fira Sans Extra Condensed Medium"/>
                <a:ea typeface="Fira Sans Extra Condensed Medium"/>
                <a:cs typeface="Fira Sans Extra Condensed Medium"/>
                <a:sym typeface="Fira Sans Extra Condensed Medium"/>
              </a:endParaRPr>
            </a:p>
          </p:txBody>
        </p:sp>
      </p:grpSp>
      <p:sp>
        <p:nvSpPr>
          <p:cNvPr id="621" name="Google Shape;621;p25"/>
          <p:cNvSpPr/>
          <p:nvPr/>
        </p:nvSpPr>
        <p:spPr>
          <a:xfrm>
            <a:off x="3057798" y="1781457"/>
            <a:ext cx="319153" cy="358285"/>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31" name="Google Shape;631;p25"/>
          <p:cNvGrpSpPr/>
          <p:nvPr/>
        </p:nvGrpSpPr>
        <p:grpSpPr>
          <a:xfrm>
            <a:off x="5767059" y="1781457"/>
            <a:ext cx="293908" cy="358285"/>
            <a:chOff x="3907325" y="2620775"/>
            <a:chExt cx="395250" cy="481825"/>
          </a:xfrm>
        </p:grpSpPr>
        <p:sp>
          <p:nvSpPr>
            <p:cNvPr id="632" name="Google Shape;632;p25"/>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3" name="Google Shape;633;p25"/>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4" name="Google Shape;634;p25"/>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5" name="Google Shape;635;p25"/>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0" name="Google Shape;330;p20">
            <a:extLst>
              <a:ext uri="{FF2B5EF4-FFF2-40B4-BE49-F238E27FC236}">
                <a16:creationId xmlns:a16="http://schemas.microsoft.com/office/drawing/2014/main" xmlns="" id="{64FF760D-8E93-4AA9-BB0C-8A24E17DC79C}"/>
              </a:ext>
            </a:extLst>
          </p:cNvPr>
          <p:cNvGrpSpPr/>
          <p:nvPr/>
        </p:nvGrpSpPr>
        <p:grpSpPr>
          <a:xfrm>
            <a:off x="3739411" y="2584030"/>
            <a:ext cx="354363" cy="354745"/>
            <a:chOff x="3235438" y="1970604"/>
            <a:chExt cx="354363" cy="354745"/>
          </a:xfrm>
        </p:grpSpPr>
        <p:sp>
          <p:nvSpPr>
            <p:cNvPr id="61" name="Google Shape;331;p20">
              <a:extLst>
                <a:ext uri="{FF2B5EF4-FFF2-40B4-BE49-F238E27FC236}">
                  <a16:creationId xmlns:a16="http://schemas.microsoft.com/office/drawing/2014/main" xmlns="" id="{FF37393F-6EAF-4A79-9379-32476EB94632}"/>
                </a:ext>
              </a:extLst>
            </p:cNvPr>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2;p20">
              <a:extLst>
                <a:ext uri="{FF2B5EF4-FFF2-40B4-BE49-F238E27FC236}">
                  <a16:creationId xmlns:a16="http://schemas.microsoft.com/office/drawing/2014/main" xmlns="" id="{BE90BD08-1822-4938-AF10-A6668CAF3135}"/>
                </a:ext>
              </a:extLst>
            </p:cNvPr>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3;p20">
              <a:extLst>
                <a:ext uri="{FF2B5EF4-FFF2-40B4-BE49-F238E27FC236}">
                  <a16:creationId xmlns:a16="http://schemas.microsoft.com/office/drawing/2014/main" xmlns="" id="{363CBD7C-14A9-4596-BC7C-6E27DFEE3277}"/>
                </a:ext>
              </a:extLst>
            </p:cNvPr>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4;p20">
              <a:extLst>
                <a:ext uri="{FF2B5EF4-FFF2-40B4-BE49-F238E27FC236}">
                  <a16:creationId xmlns:a16="http://schemas.microsoft.com/office/drawing/2014/main" xmlns="" id="{4DF3D847-66CE-4899-A8F0-E86C0936B0C8}"/>
                </a:ext>
              </a:extLst>
            </p:cNvPr>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5;p20">
              <a:extLst>
                <a:ext uri="{FF2B5EF4-FFF2-40B4-BE49-F238E27FC236}">
                  <a16:creationId xmlns:a16="http://schemas.microsoft.com/office/drawing/2014/main" xmlns="" id="{64E58EA7-D03C-433E-A803-84BC624F2532}"/>
                </a:ext>
              </a:extLst>
            </p:cNvPr>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6;p20">
              <a:extLst>
                <a:ext uri="{FF2B5EF4-FFF2-40B4-BE49-F238E27FC236}">
                  <a16:creationId xmlns:a16="http://schemas.microsoft.com/office/drawing/2014/main" xmlns="" id="{2E69F175-5AA8-4DCC-A4B2-899AF757723F}"/>
                </a:ext>
              </a:extLst>
            </p:cNvPr>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7;p20">
              <a:extLst>
                <a:ext uri="{FF2B5EF4-FFF2-40B4-BE49-F238E27FC236}">
                  <a16:creationId xmlns:a16="http://schemas.microsoft.com/office/drawing/2014/main" xmlns="" id="{37368B51-6156-434F-95D9-912931F3EEE9}"/>
                </a:ext>
              </a:extLst>
            </p:cNvPr>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8;p20">
              <a:extLst>
                <a:ext uri="{FF2B5EF4-FFF2-40B4-BE49-F238E27FC236}">
                  <a16:creationId xmlns:a16="http://schemas.microsoft.com/office/drawing/2014/main" xmlns="" id="{0B28393F-283B-496F-903F-CBF143185F7B}"/>
                </a:ext>
              </a:extLst>
            </p:cNvPr>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9;p20">
              <a:extLst>
                <a:ext uri="{FF2B5EF4-FFF2-40B4-BE49-F238E27FC236}">
                  <a16:creationId xmlns:a16="http://schemas.microsoft.com/office/drawing/2014/main" xmlns="" id="{641E7898-A3D3-4345-8794-F00601A22B35}"/>
                </a:ext>
              </a:extLst>
            </p:cNvPr>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0;p20">
              <a:extLst>
                <a:ext uri="{FF2B5EF4-FFF2-40B4-BE49-F238E27FC236}">
                  <a16:creationId xmlns:a16="http://schemas.microsoft.com/office/drawing/2014/main" xmlns="" id="{C875D8C9-6F0D-4185-AAA9-A1FC47DDB97B}"/>
                </a:ext>
              </a:extLst>
            </p:cNvPr>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1;p20">
              <a:extLst>
                <a:ext uri="{FF2B5EF4-FFF2-40B4-BE49-F238E27FC236}">
                  <a16:creationId xmlns:a16="http://schemas.microsoft.com/office/drawing/2014/main" xmlns="" id="{5A3C96B2-09B5-477E-B587-D1CF45807153}"/>
                </a:ext>
              </a:extLst>
            </p:cNvPr>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2;p20">
              <a:extLst>
                <a:ext uri="{FF2B5EF4-FFF2-40B4-BE49-F238E27FC236}">
                  <a16:creationId xmlns:a16="http://schemas.microsoft.com/office/drawing/2014/main" xmlns="" id="{AEFC5325-52A8-4715-B81C-FEDC919232AE}"/>
                </a:ext>
              </a:extLst>
            </p:cNvPr>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3;p20">
              <a:extLst>
                <a:ext uri="{FF2B5EF4-FFF2-40B4-BE49-F238E27FC236}">
                  <a16:creationId xmlns:a16="http://schemas.microsoft.com/office/drawing/2014/main" xmlns="" id="{FF430A71-4945-4BE0-84E5-411ED92CBEF7}"/>
                </a:ext>
              </a:extLst>
            </p:cNvPr>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344;p20">
            <a:extLst>
              <a:ext uri="{FF2B5EF4-FFF2-40B4-BE49-F238E27FC236}">
                <a16:creationId xmlns:a16="http://schemas.microsoft.com/office/drawing/2014/main" xmlns="" id="{9E629788-6AF9-4F81-AF41-0CDD88BEDA0C}"/>
              </a:ext>
            </a:extLst>
          </p:cNvPr>
          <p:cNvGrpSpPr/>
          <p:nvPr/>
        </p:nvGrpSpPr>
        <p:grpSpPr>
          <a:xfrm>
            <a:off x="4359242" y="1741752"/>
            <a:ext cx="341472" cy="335074"/>
            <a:chOff x="1329585" y="1989925"/>
            <a:chExt cx="341472" cy="335074"/>
          </a:xfrm>
        </p:grpSpPr>
        <p:sp>
          <p:nvSpPr>
            <p:cNvPr id="76" name="Google Shape;345;p20">
              <a:extLst>
                <a:ext uri="{FF2B5EF4-FFF2-40B4-BE49-F238E27FC236}">
                  <a16:creationId xmlns:a16="http://schemas.microsoft.com/office/drawing/2014/main" xmlns="" id="{277AFC10-7976-44FC-817F-791E366762D1}"/>
                </a:ext>
              </a:extLst>
            </p:cNvPr>
            <p:cNvSpPr/>
            <p:nvPr/>
          </p:nvSpPr>
          <p:spPr>
            <a:xfrm>
              <a:off x="1562263" y="2097956"/>
              <a:ext cx="108795" cy="226661"/>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6;p20">
              <a:extLst>
                <a:ext uri="{FF2B5EF4-FFF2-40B4-BE49-F238E27FC236}">
                  <a16:creationId xmlns:a16="http://schemas.microsoft.com/office/drawing/2014/main" xmlns="" id="{09B1F913-AEE9-44C5-9146-B10B833CC2A5}"/>
                </a:ext>
              </a:extLst>
            </p:cNvPr>
            <p:cNvSpPr/>
            <p:nvPr/>
          </p:nvSpPr>
          <p:spPr>
            <a:xfrm>
              <a:off x="1406137" y="1989925"/>
              <a:ext cx="198587" cy="335074"/>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7;p20">
              <a:extLst>
                <a:ext uri="{FF2B5EF4-FFF2-40B4-BE49-F238E27FC236}">
                  <a16:creationId xmlns:a16="http://schemas.microsoft.com/office/drawing/2014/main" xmlns="" id="{B96E401E-8A4E-4334-9EE6-1C2DDD51F9CA}"/>
                </a:ext>
              </a:extLst>
            </p:cNvPr>
            <p:cNvSpPr/>
            <p:nvPr/>
          </p:nvSpPr>
          <p:spPr>
            <a:xfrm>
              <a:off x="1329585" y="2127494"/>
              <a:ext cx="108795" cy="197123"/>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129;p16">
            <a:extLst>
              <a:ext uri="{FF2B5EF4-FFF2-40B4-BE49-F238E27FC236}">
                <a16:creationId xmlns:a16="http://schemas.microsoft.com/office/drawing/2014/main" xmlns="" id="{F40C2560-1C6C-4D12-B33B-6BB64A6D9459}"/>
              </a:ext>
            </a:extLst>
          </p:cNvPr>
          <p:cNvSpPr/>
          <p:nvPr/>
        </p:nvSpPr>
        <p:spPr>
          <a:xfrm>
            <a:off x="5004636" y="2505674"/>
            <a:ext cx="518689" cy="516495"/>
          </a:xfrm>
          <a:custGeom>
            <a:avLst/>
            <a:gdLst/>
            <a:ahLst/>
            <a:cxnLst/>
            <a:rect l="l" t="t" r="r" b="b"/>
            <a:pathLst>
              <a:path w="11348" h="11300" extrusionOk="0">
                <a:moveTo>
                  <a:pt x="7752" y="846"/>
                </a:moveTo>
                <a:cubicBezTo>
                  <a:pt x="7978" y="846"/>
                  <a:pt x="8133" y="1025"/>
                  <a:pt x="8133" y="1239"/>
                </a:cubicBezTo>
                <a:lnTo>
                  <a:pt x="8133" y="4001"/>
                </a:lnTo>
                <a:lnTo>
                  <a:pt x="4252" y="4001"/>
                </a:lnTo>
                <a:cubicBezTo>
                  <a:pt x="3763" y="4001"/>
                  <a:pt x="3359" y="4406"/>
                  <a:pt x="3359" y="4894"/>
                </a:cubicBezTo>
                <a:lnTo>
                  <a:pt x="3359" y="4990"/>
                </a:lnTo>
                <a:lnTo>
                  <a:pt x="1168" y="4990"/>
                </a:lnTo>
                <a:lnTo>
                  <a:pt x="1168" y="5001"/>
                </a:lnTo>
                <a:cubicBezTo>
                  <a:pt x="942" y="5001"/>
                  <a:pt x="787" y="4823"/>
                  <a:pt x="787" y="4609"/>
                </a:cubicBezTo>
                <a:lnTo>
                  <a:pt x="787" y="1239"/>
                </a:lnTo>
                <a:cubicBezTo>
                  <a:pt x="787" y="1013"/>
                  <a:pt x="965" y="846"/>
                  <a:pt x="1168" y="846"/>
                </a:cubicBezTo>
                <a:close/>
                <a:moveTo>
                  <a:pt x="3370" y="6621"/>
                </a:moveTo>
                <a:lnTo>
                  <a:pt x="3370" y="6978"/>
                </a:lnTo>
                <a:lnTo>
                  <a:pt x="3180" y="6978"/>
                </a:lnTo>
                <a:lnTo>
                  <a:pt x="3370" y="6621"/>
                </a:lnTo>
                <a:close/>
                <a:moveTo>
                  <a:pt x="3382" y="7335"/>
                </a:moveTo>
                <a:lnTo>
                  <a:pt x="3382" y="7490"/>
                </a:lnTo>
                <a:lnTo>
                  <a:pt x="2644" y="7490"/>
                </a:lnTo>
                <a:cubicBezTo>
                  <a:pt x="2597" y="7490"/>
                  <a:pt x="2573" y="7454"/>
                  <a:pt x="2573" y="7407"/>
                </a:cubicBezTo>
                <a:cubicBezTo>
                  <a:pt x="2573" y="7383"/>
                  <a:pt x="2585" y="7371"/>
                  <a:pt x="2597" y="7347"/>
                </a:cubicBezTo>
                <a:cubicBezTo>
                  <a:pt x="2620" y="7335"/>
                  <a:pt x="2632" y="7335"/>
                  <a:pt x="2656" y="7335"/>
                </a:cubicBezTo>
                <a:close/>
                <a:moveTo>
                  <a:pt x="8966" y="8276"/>
                </a:moveTo>
                <a:cubicBezTo>
                  <a:pt x="9062" y="8276"/>
                  <a:pt x="9133" y="8347"/>
                  <a:pt x="9133" y="8442"/>
                </a:cubicBezTo>
                <a:lnTo>
                  <a:pt x="9133" y="8573"/>
                </a:lnTo>
                <a:cubicBezTo>
                  <a:pt x="9109" y="8573"/>
                  <a:pt x="9074" y="8561"/>
                  <a:pt x="9038" y="8561"/>
                </a:cubicBezTo>
                <a:lnTo>
                  <a:pt x="7454" y="8561"/>
                </a:lnTo>
                <a:cubicBezTo>
                  <a:pt x="7419" y="8561"/>
                  <a:pt x="7395" y="8561"/>
                  <a:pt x="7359" y="8573"/>
                </a:cubicBezTo>
                <a:lnTo>
                  <a:pt x="7359" y="8442"/>
                </a:lnTo>
                <a:cubicBezTo>
                  <a:pt x="7359" y="8347"/>
                  <a:pt x="7430" y="8276"/>
                  <a:pt x="7526" y="8276"/>
                </a:cubicBezTo>
                <a:close/>
                <a:moveTo>
                  <a:pt x="9883" y="4347"/>
                </a:moveTo>
                <a:cubicBezTo>
                  <a:pt x="10193" y="4347"/>
                  <a:pt x="10443" y="4597"/>
                  <a:pt x="10443" y="4906"/>
                </a:cubicBezTo>
                <a:lnTo>
                  <a:pt x="10443" y="9276"/>
                </a:lnTo>
                <a:lnTo>
                  <a:pt x="9478" y="9276"/>
                </a:lnTo>
                <a:lnTo>
                  <a:pt x="9478" y="9109"/>
                </a:lnTo>
                <a:lnTo>
                  <a:pt x="9764" y="9109"/>
                </a:lnTo>
                <a:cubicBezTo>
                  <a:pt x="10038" y="9109"/>
                  <a:pt x="10264" y="8883"/>
                  <a:pt x="10264" y="8597"/>
                </a:cubicBezTo>
                <a:lnTo>
                  <a:pt x="10264" y="5942"/>
                </a:lnTo>
                <a:cubicBezTo>
                  <a:pt x="10264" y="5847"/>
                  <a:pt x="10193" y="5775"/>
                  <a:pt x="10097" y="5775"/>
                </a:cubicBezTo>
                <a:cubicBezTo>
                  <a:pt x="10014" y="5775"/>
                  <a:pt x="9931" y="5847"/>
                  <a:pt x="9931" y="5942"/>
                </a:cubicBezTo>
                <a:lnTo>
                  <a:pt x="9931" y="8585"/>
                </a:lnTo>
                <a:cubicBezTo>
                  <a:pt x="9931" y="8680"/>
                  <a:pt x="9859" y="8752"/>
                  <a:pt x="9764" y="8752"/>
                </a:cubicBezTo>
                <a:lnTo>
                  <a:pt x="9478" y="8752"/>
                </a:lnTo>
                <a:lnTo>
                  <a:pt x="9478" y="8419"/>
                </a:lnTo>
                <a:cubicBezTo>
                  <a:pt x="9478" y="8157"/>
                  <a:pt x="9252" y="7918"/>
                  <a:pt x="8966" y="7918"/>
                </a:cubicBezTo>
                <a:lnTo>
                  <a:pt x="7526" y="7918"/>
                </a:lnTo>
                <a:cubicBezTo>
                  <a:pt x="7264" y="7918"/>
                  <a:pt x="7026" y="8145"/>
                  <a:pt x="7026" y="8419"/>
                </a:cubicBezTo>
                <a:lnTo>
                  <a:pt x="7026" y="8752"/>
                </a:lnTo>
                <a:lnTo>
                  <a:pt x="4382" y="8752"/>
                </a:lnTo>
                <a:cubicBezTo>
                  <a:pt x="4299" y="8752"/>
                  <a:pt x="4204" y="8680"/>
                  <a:pt x="4204" y="8585"/>
                </a:cubicBezTo>
                <a:lnTo>
                  <a:pt x="4204" y="5121"/>
                </a:lnTo>
                <a:cubicBezTo>
                  <a:pt x="4204" y="5025"/>
                  <a:pt x="4287" y="4942"/>
                  <a:pt x="4382" y="4942"/>
                </a:cubicBezTo>
                <a:lnTo>
                  <a:pt x="9740" y="4942"/>
                </a:lnTo>
                <a:cubicBezTo>
                  <a:pt x="9836" y="4942"/>
                  <a:pt x="9919" y="5013"/>
                  <a:pt x="9919" y="5121"/>
                </a:cubicBezTo>
                <a:lnTo>
                  <a:pt x="9919" y="5251"/>
                </a:lnTo>
                <a:cubicBezTo>
                  <a:pt x="9919" y="5347"/>
                  <a:pt x="10002" y="5418"/>
                  <a:pt x="10086" y="5418"/>
                </a:cubicBezTo>
                <a:cubicBezTo>
                  <a:pt x="10181" y="5418"/>
                  <a:pt x="10252" y="5347"/>
                  <a:pt x="10252" y="5251"/>
                </a:cubicBezTo>
                <a:lnTo>
                  <a:pt x="10252" y="5121"/>
                </a:lnTo>
                <a:cubicBezTo>
                  <a:pt x="10252" y="4835"/>
                  <a:pt x="10026" y="4609"/>
                  <a:pt x="9740" y="4609"/>
                </a:cubicBezTo>
                <a:lnTo>
                  <a:pt x="4382" y="4609"/>
                </a:lnTo>
                <a:cubicBezTo>
                  <a:pt x="4109" y="4609"/>
                  <a:pt x="3882" y="4835"/>
                  <a:pt x="3882" y="5121"/>
                </a:cubicBezTo>
                <a:lnTo>
                  <a:pt x="3882" y="8585"/>
                </a:lnTo>
                <a:cubicBezTo>
                  <a:pt x="3882" y="8871"/>
                  <a:pt x="4109" y="9097"/>
                  <a:pt x="4382" y="9097"/>
                </a:cubicBezTo>
                <a:lnTo>
                  <a:pt x="7026" y="9097"/>
                </a:lnTo>
                <a:lnTo>
                  <a:pt x="7026" y="9252"/>
                </a:lnTo>
                <a:lnTo>
                  <a:pt x="3716" y="9252"/>
                </a:lnTo>
                <a:lnTo>
                  <a:pt x="3716" y="4906"/>
                </a:lnTo>
                <a:cubicBezTo>
                  <a:pt x="3716" y="4597"/>
                  <a:pt x="3966" y="4347"/>
                  <a:pt x="4287" y="4347"/>
                </a:cubicBezTo>
                <a:close/>
                <a:moveTo>
                  <a:pt x="7038" y="9597"/>
                </a:moveTo>
                <a:lnTo>
                  <a:pt x="7038" y="10002"/>
                </a:lnTo>
                <a:lnTo>
                  <a:pt x="3549" y="10002"/>
                </a:lnTo>
                <a:cubicBezTo>
                  <a:pt x="3539" y="10003"/>
                  <a:pt x="3529" y="10004"/>
                  <a:pt x="3520" y="10004"/>
                </a:cubicBezTo>
                <a:cubicBezTo>
                  <a:pt x="3434" y="10004"/>
                  <a:pt x="3351" y="9959"/>
                  <a:pt x="3287" y="9895"/>
                </a:cubicBezTo>
                <a:cubicBezTo>
                  <a:pt x="3216" y="9823"/>
                  <a:pt x="3168" y="9716"/>
                  <a:pt x="3168" y="9609"/>
                </a:cubicBezTo>
                <a:cubicBezTo>
                  <a:pt x="3168" y="9597"/>
                  <a:pt x="3168" y="9597"/>
                  <a:pt x="3180" y="9597"/>
                </a:cubicBezTo>
                <a:close/>
                <a:moveTo>
                  <a:pt x="10990" y="9609"/>
                </a:moveTo>
                <a:lnTo>
                  <a:pt x="10990" y="9633"/>
                </a:lnTo>
                <a:cubicBezTo>
                  <a:pt x="10979" y="9835"/>
                  <a:pt x="10812" y="10014"/>
                  <a:pt x="10598" y="10014"/>
                </a:cubicBezTo>
                <a:lnTo>
                  <a:pt x="9478" y="10014"/>
                </a:lnTo>
                <a:lnTo>
                  <a:pt x="9478" y="9609"/>
                </a:lnTo>
                <a:close/>
                <a:moveTo>
                  <a:pt x="9050" y="8883"/>
                </a:moveTo>
                <a:cubicBezTo>
                  <a:pt x="9085" y="8883"/>
                  <a:pt x="9133" y="8931"/>
                  <a:pt x="9133" y="8978"/>
                </a:cubicBezTo>
                <a:lnTo>
                  <a:pt x="9133" y="10240"/>
                </a:lnTo>
                <a:cubicBezTo>
                  <a:pt x="9133" y="10288"/>
                  <a:pt x="9085" y="10324"/>
                  <a:pt x="9050" y="10324"/>
                </a:cubicBezTo>
                <a:lnTo>
                  <a:pt x="7454" y="10324"/>
                </a:lnTo>
                <a:cubicBezTo>
                  <a:pt x="7407" y="10324"/>
                  <a:pt x="7359" y="10288"/>
                  <a:pt x="7359" y="10240"/>
                </a:cubicBezTo>
                <a:lnTo>
                  <a:pt x="7359" y="10181"/>
                </a:lnTo>
                <a:lnTo>
                  <a:pt x="7359" y="8978"/>
                </a:lnTo>
                <a:cubicBezTo>
                  <a:pt x="7359" y="8931"/>
                  <a:pt x="7407" y="8883"/>
                  <a:pt x="7454" y="8883"/>
                </a:cubicBezTo>
                <a:close/>
                <a:moveTo>
                  <a:pt x="9133" y="10645"/>
                </a:moveTo>
                <a:lnTo>
                  <a:pt x="9133" y="10776"/>
                </a:lnTo>
                <a:cubicBezTo>
                  <a:pt x="9133" y="10859"/>
                  <a:pt x="9062" y="10943"/>
                  <a:pt x="8966" y="10943"/>
                </a:cubicBezTo>
                <a:lnTo>
                  <a:pt x="7526" y="10943"/>
                </a:lnTo>
                <a:cubicBezTo>
                  <a:pt x="7442" y="10943"/>
                  <a:pt x="7359" y="10859"/>
                  <a:pt x="7359" y="10776"/>
                </a:cubicBezTo>
                <a:lnTo>
                  <a:pt x="7359" y="10645"/>
                </a:lnTo>
                <a:cubicBezTo>
                  <a:pt x="7395" y="10645"/>
                  <a:pt x="7419" y="10657"/>
                  <a:pt x="7454" y="10657"/>
                </a:cubicBezTo>
                <a:lnTo>
                  <a:pt x="9050" y="10657"/>
                </a:lnTo>
                <a:cubicBezTo>
                  <a:pt x="9074" y="10657"/>
                  <a:pt x="9109" y="10657"/>
                  <a:pt x="9133" y="10645"/>
                </a:cubicBezTo>
                <a:close/>
                <a:moveTo>
                  <a:pt x="858" y="1"/>
                </a:moveTo>
                <a:cubicBezTo>
                  <a:pt x="382" y="1"/>
                  <a:pt x="1" y="382"/>
                  <a:pt x="1" y="858"/>
                </a:cubicBezTo>
                <a:lnTo>
                  <a:pt x="1" y="5561"/>
                </a:lnTo>
                <a:cubicBezTo>
                  <a:pt x="1" y="6037"/>
                  <a:pt x="382" y="6430"/>
                  <a:pt x="858" y="6430"/>
                </a:cubicBezTo>
                <a:lnTo>
                  <a:pt x="1334" y="6430"/>
                </a:lnTo>
                <a:cubicBezTo>
                  <a:pt x="1430" y="6430"/>
                  <a:pt x="1501" y="6359"/>
                  <a:pt x="1501" y="6264"/>
                </a:cubicBezTo>
                <a:cubicBezTo>
                  <a:pt x="1501" y="6180"/>
                  <a:pt x="1430" y="6097"/>
                  <a:pt x="1334" y="6097"/>
                </a:cubicBezTo>
                <a:lnTo>
                  <a:pt x="858" y="6097"/>
                </a:lnTo>
                <a:cubicBezTo>
                  <a:pt x="572" y="6097"/>
                  <a:pt x="334" y="5859"/>
                  <a:pt x="334" y="5585"/>
                </a:cubicBezTo>
                <a:lnTo>
                  <a:pt x="334" y="882"/>
                </a:lnTo>
                <a:cubicBezTo>
                  <a:pt x="334" y="596"/>
                  <a:pt x="572" y="358"/>
                  <a:pt x="858" y="358"/>
                </a:cubicBezTo>
                <a:lnTo>
                  <a:pt x="8062" y="358"/>
                </a:lnTo>
                <a:cubicBezTo>
                  <a:pt x="8347" y="358"/>
                  <a:pt x="8585" y="596"/>
                  <a:pt x="8585" y="882"/>
                </a:cubicBezTo>
                <a:lnTo>
                  <a:pt x="8585" y="4001"/>
                </a:lnTo>
                <a:lnTo>
                  <a:pt x="8478" y="4001"/>
                </a:lnTo>
                <a:lnTo>
                  <a:pt x="8478" y="1215"/>
                </a:lnTo>
                <a:cubicBezTo>
                  <a:pt x="8478" y="822"/>
                  <a:pt x="8157" y="489"/>
                  <a:pt x="7752" y="489"/>
                </a:cubicBezTo>
                <a:lnTo>
                  <a:pt x="1168" y="489"/>
                </a:lnTo>
                <a:cubicBezTo>
                  <a:pt x="775" y="489"/>
                  <a:pt x="442" y="822"/>
                  <a:pt x="442" y="1215"/>
                </a:cubicBezTo>
                <a:lnTo>
                  <a:pt x="442" y="4597"/>
                </a:lnTo>
                <a:cubicBezTo>
                  <a:pt x="442" y="5001"/>
                  <a:pt x="775" y="5323"/>
                  <a:pt x="1168" y="5323"/>
                </a:cubicBezTo>
                <a:lnTo>
                  <a:pt x="3370" y="5323"/>
                </a:lnTo>
                <a:lnTo>
                  <a:pt x="3370" y="6085"/>
                </a:lnTo>
                <a:lnTo>
                  <a:pt x="2001" y="6085"/>
                </a:lnTo>
                <a:cubicBezTo>
                  <a:pt x="1918" y="6085"/>
                  <a:pt x="1846" y="6156"/>
                  <a:pt x="1846" y="6252"/>
                </a:cubicBezTo>
                <a:cubicBezTo>
                  <a:pt x="1846" y="6335"/>
                  <a:pt x="1918" y="6418"/>
                  <a:pt x="2001" y="6418"/>
                </a:cubicBezTo>
                <a:lnTo>
                  <a:pt x="3109" y="6418"/>
                </a:lnTo>
                <a:lnTo>
                  <a:pt x="2811" y="6978"/>
                </a:lnTo>
                <a:lnTo>
                  <a:pt x="2656" y="6978"/>
                </a:lnTo>
                <a:cubicBezTo>
                  <a:pt x="2561" y="6978"/>
                  <a:pt x="2454" y="7026"/>
                  <a:pt x="2358" y="7097"/>
                </a:cubicBezTo>
                <a:cubicBezTo>
                  <a:pt x="2287" y="7168"/>
                  <a:pt x="2239" y="7276"/>
                  <a:pt x="2239" y="7395"/>
                </a:cubicBezTo>
                <a:cubicBezTo>
                  <a:pt x="2239" y="7621"/>
                  <a:pt x="2418" y="7811"/>
                  <a:pt x="2656" y="7811"/>
                </a:cubicBezTo>
                <a:lnTo>
                  <a:pt x="3394" y="7811"/>
                </a:lnTo>
                <a:lnTo>
                  <a:pt x="3394" y="9276"/>
                </a:lnTo>
                <a:lnTo>
                  <a:pt x="3192" y="9276"/>
                </a:lnTo>
                <a:cubicBezTo>
                  <a:pt x="3001" y="9276"/>
                  <a:pt x="2835" y="9431"/>
                  <a:pt x="2835" y="9633"/>
                </a:cubicBezTo>
                <a:cubicBezTo>
                  <a:pt x="2835" y="9823"/>
                  <a:pt x="2918" y="10002"/>
                  <a:pt x="3049" y="10145"/>
                </a:cubicBezTo>
                <a:cubicBezTo>
                  <a:pt x="3180" y="10288"/>
                  <a:pt x="3370" y="10359"/>
                  <a:pt x="3573" y="10359"/>
                </a:cubicBezTo>
                <a:lnTo>
                  <a:pt x="7049" y="10359"/>
                </a:lnTo>
                <a:lnTo>
                  <a:pt x="7049" y="10788"/>
                </a:lnTo>
                <a:cubicBezTo>
                  <a:pt x="7049" y="11062"/>
                  <a:pt x="7276" y="11300"/>
                  <a:pt x="7550" y="11300"/>
                </a:cubicBezTo>
                <a:lnTo>
                  <a:pt x="9002" y="11300"/>
                </a:lnTo>
                <a:cubicBezTo>
                  <a:pt x="9264" y="11300"/>
                  <a:pt x="9502" y="11074"/>
                  <a:pt x="9502" y="10788"/>
                </a:cubicBezTo>
                <a:lnTo>
                  <a:pt x="9502" y="10359"/>
                </a:lnTo>
                <a:lnTo>
                  <a:pt x="10621" y="10359"/>
                </a:lnTo>
                <a:cubicBezTo>
                  <a:pt x="11026" y="10359"/>
                  <a:pt x="11348" y="10026"/>
                  <a:pt x="11348" y="9633"/>
                </a:cubicBezTo>
                <a:cubicBezTo>
                  <a:pt x="11324" y="9526"/>
                  <a:pt x="11276" y="9431"/>
                  <a:pt x="11217" y="9371"/>
                </a:cubicBezTo>
                <a:cubicBezTo>
                  <a:pt x="11157" y="9312"/>
                  <a:pt x="11074" y="9276"/>
                  <a:pt x="10967" y="9276"/>
                </a:cubicBezTo>
                <a:lnTo>
                  <a:pt x="10776" y="9276"/>
                </a:lnTo>
                <a:lnTo>
                  <a:pt x="10776" y="4906"/>
                </a:lnTo>
                <a:cubicBezTo>
                  <a:pt x="10776" y="4418"/>
                  <a:pt x="10371" y="4013"/>
                  <a:pt x="9883" y="4013"/>
                </a:cubicBezTo>
                <a:lnTo>
                  <a:pt x="8931" y="4013"/>
                </a:lnTo>
                <a:lnTo>
                  <a:pt x="8931" y="858"/>
                </a:lnTo>
                <a:cubicBezTo>
                  <a:pt x="8931" y="382"/>
                  <a:pt x="8538" y="1"/>
                  <a:pt x="8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17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3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Yenilikçi Uygulamalar</a:t>
            </a:r>
            <a:endParaRPr dirty="0"/>
          </a:p>
        </p:txBody>
      </p:sp>
      <p:grpSp>
        <p:nvGrpSpPr>
          <p:cNvPr id="1049" name="Google Shape;1049;p35"/>
          <p:cNvGrpSpPr/>
          <p:nvPr/>
        </p:nvGrpSpPr>
        <p:grpSpPr>
          <a:xfrm>
            <a:off x="2966750" y="1165750"/>
            <a:ext cx="3166099" cy="3977784"/>
            <a:chOff x="2966750" y="1165750"/>
            <a:chExt cx="3166099" cy="3977784"/>
          </a:xfrm>
        </p:grpSpPr>
        <p:sp>
          <p:nvSpPr>
            <p:cNvPr id="1050" name="Google Shape;1050;p35"/>
            <p:cNvSpPr/>
            <p:nvPr/>
          </p:nvSpPr>
          <p:spPr>
            <a:xfrm>
              <a:off x="2966750" y="1165750"/>
              <a:ext cx="3166099" cy="3977784"/>
            </a:xfrm>
            <a:custGeom>
              <a:avLst/>
              <a:gdLst/>
              <a:ahLst/>
              <a:cxnLst/>
              <a:rect l="l" t="t" r="r" b="b"/>
              <a:pathLst>
                <a:path w="114527" h="143888" extrusionOk="0">
                  <a:moveTo>
                    <a:pt x="57841" y="0"/>
                  </a:moveTo>
                  <a:lnTo>
                    <a:pt x="48792" y="15895"/>
                  </a:lnTo>
                  <a:lnTo>
                    <a:pt x="51531" y="15895"/>
                  </a:lnTo>
                  <a:lnTo>
                    <a:pt x="51531" y="19181"/>
                  </a:lnTo>
                  <a:lnTo>
                    <a:pt x="51531" y="19979"/>
                  </a:lnTo>
                  <a:lnTo>
                    <a:pt x="51531" y="20086"/>
                  </a:lnTo>
                  <a:lnTo>
                    <a:pt x="51554" y="20217"/>
                  </a:lnTo>
                  <a:lnTo>
                    <a:pt x="51578" y="20515"/>
                  </a:lnTo>
                  <a:lnTo>
                    <a:pt x="51614" y="21098"/>
                  </a:lnTo>
                  <a:cubicBezTo>
                    <a:pt x="51638" y="21491"/>
                    <a:pt x="51650" y="21884"/>
                    <a:pt x="51697" y="22277"/>
                  </a:cubicBezTo>
                  <a:lnTo>
                    <a:pt x="51876" y="23444"/>
                  </a:lnTo>
                  <a:lnTo>
                    <a:pt x="51971" y="24027"/>
                  </a:lnTo>
                  <a:cubicBezTo>
                    <a:pt x="52007" y="24218"/>
                    <a:pt x="52066" y="24408"/>
                    <a:pt x="52102" y="24599"/>
                  </a:cubicBezTo>
                  <a:lnTo>
                    <a:pt x="52412" y="25742"/>
                  </a:lnTo>
                  <a:cubicBezTo>
                    <a:pt x="52507" y="26123"/>
                    <a:pt x="52662" y="26492"/>
                    <a:pt x="52793" y="26861"/>
                  </a:cubicBezTo>
                  <a:cubicBezTo>
                    <a:pt x="52935" y="27230"/>
                    <a:pt x="53055" y="27611"/>
                    <a:pt x="53221" y="27968"/>
                  </a:cubicBezTo>
                  <a:lnTo>
                    <a:pt x="53733" y="29028"/>
                  </a:lnTo>
                  <a:cubicBezTo>
                    <a:pt x="53817" y="29206"/>
                    <a:pt x="53900" y="29385"/>
                    <a:pt x="53995" y="29552"/>
                  </a:cubicBezTo>
                  <a:lnTo>
                    <a:pt x="54305" y="30064"/>
                  </a:lnTo>
                  <a:lnTo>
                    <a:pt x="54912" y="31064"/>
                  </a:lnTo>
                  <a:cubicBezTo>
                    <a:pt x="55138" y="31385"/>
                    <a:pt x="55376" y="31707"/>
                    <a:pt x="55614" y="32016"/>
                  </a:cubicBezTo>
                  <a:cubicBezTo>
                    <a:pt x="56067" y="32659"/>
                    <a:pt x="56615" y="33219"/>
                    <a:pt x="57150" y="33802"/>
                  </a:cubicBezTo>
                  <a:cubicBezTo>
                    <a:pt x="57400" y="34100"/>
                    <a:pt x="57710" y="34350"/>
                    <a:pt x="57996" y="34624"/>
                  </a:cubicBezTo>
                  <a:cubicBezTo>
                    <a:pt x="58293" y="34874"/>
                    <a:pt x="58567" y="35148"/>
                    <a:pt x="58877" y="35398"/>
                  </a:cubicBezTo>
                  <a:lnTo>
                    <a:pt x="59829" y="36100"/>
                  </a:lnTo>
                  <a:cubicBezTo>
                    <a:pt x="59984" y="36219"/>
                    <a:pt x="60139" y="36338"/>
                    <a:pt x="60305" y="36445"/>
                  </a:cubicBezTo>
                  <a:lnTo>
                    <a:pt x="60806" y="36755"/>
                  </a:lnTo>
                  <a:lnTo>
                    <a:pt x="61818" y="37362"/>
                  </a:lnTo>
                  <a:cubicBezTo>
                    <a:pt x="62163" y="37553"/>
                    <a:pt x="62520" y="37719"/>
                    <a:pt x="62877" y="37886"/>
                  </a:cubicBezTo>
                  <a:cubicBezTo>
                    <a:pt x="63568" y="38255"/>
                    <a:pt x="64318" y="38505"/>
                    <a:pt x="65068" y="38767"/>
                  </a:cubicBezTo>
                  <a:cubicBezTo>
                    <a:pt x="65437" y="38910"/>
                    <a:pt x="65818" y="39005"/>
                    <a:pt x="66199" y="39100"/>
                  </a:cubicBezTo>
                  <a:cubicBezTo>
                    <a:pt x="66580" y="39196"/>
                    <a:pt x="66961" y="39303"/>
                    <a:pt x="67342" y="39386"/>
                  </a:cubicBezTo>
                  <a:lnTo>
                    <a:pt x="68509" y="39577"/>
                  </a:lnTo>
                  <a:cubicBezTo>
                    <a:pt x="68902" y="39624"/>
                    <a:pt x="69295" y="39660"/>
                    <a:pt x="69676" y="39672"/>
                  </a:cubicBezTo>
                  <a:cubicBezTo>
                    <a:pt x="70176" y="39704"/>
                    <a:pt x="70946" y="39709"/>
                    <a:pt x="71403" y="39709"/>
                  </a:cubicBezTo>
                  <a:cubicBezTo>
                    <a:pt x="71632" y="39709"/>
                    <a:pt x="71783" y="39708"/>
                    <a:pt x="71783" y="39708"/>
                  </a:cubicBezTo>
                  <a:lnTo>
                    <a:pt x="94298" y="39708"/>
                  </a:lnTo>
                  <a:lnTo>
                    <a:pt x="94691" y="39743"/>
                  </a:lnTo>
                  <a:lnTo>
                    <a:pt x="94905" y="39779"/>
                  </a:lnTo>
                  <a:cubicBezTo>
                    <a:pt x="95048" y="39791"/>
                    <a:pt x="95191" y="39803"/>
                    <a:pt x="95334" y="39803"/>
                  </a:cubicBezTo>
                  <a:cubicBezTo>
                    <a:pt x="95477" y="39803"/>
                    <a:pt x="95619" y="39862"/>
                    <a:pt x="95762" y="39874"/>
                  </a:cubicBezTo>
                  <a:cubicBezTo>
                    <a:pt x="95893" y="39898"/>
                    <a:pt x="96048" y="39898"/>
                    <a:pt x="96179" y="39946"/>
                  </a:cubicBezTo>
                  <a:cubicBezTo>
                    <a:pt x="97286" y="40196"/>
                    <a:pt x="98334" y="40696"/>
                    <a:pt x="99227" y="41422"/>
                  </a:cubicBezTo>
                  <a:cubicBezTo>
                    <a:pt x="100096" y="42160"/>
                    <a:pt x="100799" y="43101"/>
                    <a:pt x="101263" y="44149"/>
                  </a:cubicBezTo>
                  <a:cubicBezTo>
                    <a:pt x="101680" y="45196"/>
                    <a:pt x="101870" y="46339"/>
                    <a:pt x="101787" y="47494"/>
                  </a:cubicBezTo>
                  <a:cubicBezTo>
                    <a:pt x="101727" y="48566"/>
                    <a:pt x="101370" y="49566"/>
                    <a:pt x="100846" y="50483"/>
                  </a:cubicBezTo>
                  <a:cubicBezTo>
                    <a:pt x="100263" y="51447"/>
                    <a:pt x="99251" y="52507"/>
                    <a:pt x="98286" y="53078"/>
                  </a:cubicBezTo>
                  <a:cubicBezTo>
                    <a:pt x="98060" y="53245"/>
                    <a:pt x="97774" y="53328"/>
                    <a:pt x="97536" y="53471"/>
                  </a:cubicBezTo>
                  <a:cubicBezTo>
                    <a:pt x="97405" y="53543"/>
                    <a:pt x="97262" y="53578"/>
                    <a:pt x="97131" y="53626"/>
                  </a:cubicBezTo>
                  <a:cubicBezTo>
                    <a:pt x="97001" y="53674"/>
                    <a:pt x="96870" y="53733"/>
                    <a:pt x="96739" y="53769"/>
                  </a:cubicBezTo>
                  <a:cubicBezTo>
                    <a:pt x="96596" y="53793"/>
                    <a:pt x="95119" y="54102"/>
                    <a:pt x="94572" y="54150"/>
                  </a:cubicBezTo>
                  <a:cubicBezTo>
                    <a:pt x="94504" y="54154"/>
                    <a:pt x="94416" y="54155"/>
                    <a:pt x="94320" y="54155"/>
                  </a:cubicBezTo>
                  <a:cubicBezTo>
                    <a:pt x="94128" y="54155"/>
                    <a:pt x="93909" y="54150"/>
                    <a:pt x="93774" y="54150"/>
                  </a:cubicBezTo>
                  <a:lnTo>
                    <a:pt x="19705" y="54150"/>
                  </a:lnTo>
                  <a:lnTo>
                    <a:pt x="19562" y="54114"/>
                  </a:lnTo>
                  <a:lnTo>
                    <a:pt x="19265" y="54102"/>
                  </a:lnTo>
                  <a:lnTo>
                    <a:pt x="18681" y="54126"/>
                  </a:lnTo>
                  <a:cubicBezTo>
                    <a:pt x="18288" y="54150"/>
                    <a:pt x="17895" y="54150"/>
                    <a:pt x="17514" y="54209"/>
                  </a:cubicBezTo>
                  <a:cubicBezTo>
                    <a:pt x="14383" y="54567"/>
                    <a:pt x="11335" y="55674"/>
                    <a:pt x="8716" y="57424"/>
                  </a:cubicBezTo>
                  <a:cubicBezTo>
                    <a:pt x="6120" y="59186"/>
                    <a:pt x="3953" y="61568"/>
                    <a:pt x="2417" y="64318"/>
                  </a:cubicBezTo>
                  <a:cubicBezTo>
                    <a:pt x="917" y="67080"/>
                    <a:pt x="96" y="70235"/>
                    <a:pt x="24" y="73367"/>
                  </a:cubicBezTo>
                  <a:cubicBezTo>
                    <a:pt x="0" y="73807"/>
                    <a:pt x="12" y="74010"/>
                    <a:pt x="12" y="74295"/>
                  </a:cubicBezTo>
                  <a:cubicBezTo>
                    <a:pt x="12" y="74343"/>
                    <a:pt x="12" y="74474"/>
                    <a:pt x="24" y="74557"/>
                  </a:cubicBezTo>
                  <a:lnTo>
                    <a:pt x="36" y="74855"/>
                  </a:lnTo>
                  <a:lnTo>
                    <a:pt x="60" y="75438"/>
                  </a:lnTo>
                  <a:cubicBezTo>
                    <a:pt x="84" y="75831"/>
                    <a:pt x="84" y="76224"/>
                    <a:pt x="143" y="76617"/>
                  </a:cubicBezTo>
                  <a:lnTo>
                    <a:pt x="322" y="77784"/>
                  </a:lnTo>
                  <a:cubicBezTo>
                    <a:pt x="357" y="77974"/>
                    <a:pt x="381" y="78165"/>
                    <a:pt x="429" y="78355"/>
                  </a:cubicBezTo>
                  <a:lnTo>
                    <a:pt x="560" y="78939"/>
                  </a:lnTo>
                  <a:lnTo>
                    <a:pt x="869" y="80082"/>
                  </a:lnTo>
                  <a:cubicBezTo>
                    <a:pt x="977" y="80451"/>
                    <a:pt x="1119" y="80820"/>
                    <a:pt x="1250" y="81189"/>
                  </a:cubicBezTo>
                  <a:cubicBezTo>
                    <a:pt x="1393" y="81558"/>
                    <a:pt x="1512" y="81939"/>
                    <a:pt x="1691" y="82296"/>
                  </a:cubicBezTo>
                  <a:cubicBezTo>
                    <a:pt x="2977" y="85166"/>
                    <a:pt x="4929" y="87737"/>
                    <a:pt x="7382" y="89702"/>
                  </a:cubicBezTo>
                  <a:cubicBezTo>
                    <a:pt x="9835" y="91655"/>
                    <a:pt x="12764" y="93048"/>
                    <a:pt x="15859" y="93655"/>
                  </a:cubicBezTo>
                  <a:lnTo>
                    <a:pt x="17026" y="93845"/>
                  </a:lnTo>
                  <a:lnTo>
                    <a:pt x="17610" y="93929"/>
                  </a:lnTo>
                  <a:cubicBezTo>
                    <a:pt x="17812" y="93952"/>
                    <a:pt x="18003" y="93952"/>
                    <a:pt x="18193" y="93964"/>
                  </a:cubicBezTo>
                  <a:lnTo>
                    <a:pt x="19372" y="94024"/>
                  </a:lnTo>
                  <a:lnTo>
                    <a:pt x="19669" y="94036"/>
                  </a:lnTo>
                  <a:lnTo>
                    <a:pt x="94643" y="94036"/>
                  </a:lnTo>
                  <a:lnTo>
                    <a:pt x="94869" y="94048"/>
                  </a:lnTo>
                  <a:cubicBezTo>
                    <a:pt x="95024" y="94060"/>
                    <a:pt x="95167" y="94072"/>
                    <a:pt x="95310" y="94072"/>
                  </a:cubicBezTo>
                  <a:cubicBezTo>
                    <a:pt x="95381" y="94072"/>
                    <a:pt x="95453" y="94083"/>
                    <a:pt x="95524" y="94095"/>
                  </a:cubicBezTo>
                  <a:lnTo>
                    <a:pt x="95727" y="94131"/>
                  </a:lnTo>
                  <a:cubicBezTo>
                    <a:pt x="95869" y="94155"/>
                    <a:pt x="96012" y="94167"/>
                    <a:pt x="96155" y="94191"/>
                  </a:cubicBezTo>
                  <a:cubicBezTo>
                    <a:pt x="96703" y="94345"/>
                    <a:pt x="97251" y="94476"/>
                    <a:pt x="97751" y="94750"/>
                  </a:cubicBezTo>
                  <a:cubicBezTo>
                    <a:pt x="98286" y="94976"/>
                    <a:pt x="98739" y="95322"/>
                    <a:pt x="99203" y="95655"/>
                  </a:cubicBezTo>
                  <a:cubicBezTo>
                    <a:pt x="99620" y="96048"/>
                    <a:pt x="100060" y="96429"/>
                    <a:pt x="100382" y="96905"/>
                  </a:cubicBezTo>
                  <a:cubicBezTo>
                    <a:pt x="100751" y="97346"/>
                    <a:pt x="100989" y="97870"/>
                    <a:pt x="101251" y="98382"/>
                  </a:cubicBezTo>
                  <a:cubicBezTo>
                    <a:pt x="101299" y="98513"/>
                    <a:pt x="101334" y="98643"/>
                    <a:pt x="101394" y="98774"/>
                  </a:cubicBezTo>
                  <a:cubicBezTo>
                    <a:pt x="101430" y="98917"/>
                    <a:pt x="101501" y="99036"/>
                    <a:pt x="101525" y="99179"/>
                  </a:cubicBezTo>
                  <a:cubicBezTo>
                    <a:pt x="101584" y="99453"/>
                    <a:pt x="101692" y="99727"/>
                    <a:pt x="101703" y="100013"/>
                  </a:cubicBezTo>
                  <a:cubicBezTo>
                    <a:pt x="101727" y="100156"/>
                    <a:pt x="101751" y="100287"/>
                    <a:pt x="101775" y="100429"/>
                  </a:cubicBezTo>
                  <a:lnTo>
                    <a:pt x="101799" y="100870"/>
                  </a:lnTo>
                  <a:lnTo>
                    <a:pt x="101823" y="101084"/>
                  </a:lnTo>
                  <a:lnTo>
                    <a:pt x="101834" y="101191"/>
                  </a:lnTo>
                  <a:lnTo>
                    <a:pt x="101834" y="101299"/>
                  </a:lnTo>
                  <a:cubicBezTo>
                    <a:pt x="101834" y="101334"/>
                    <a:pt x="101823" y="101358"/>
                    <a:pt x="101823" y="101370"/>
                  </a:cubicBezTo>
                  <a:cubicBezTo>
                    <a:pt x="101811" y="101513"/>
                    <a:pt x="101799" y="101656"/>
                    <a:pt x="101787" y="101799"/>
                  </a:cubicBezTo>
                  <a:cubicBezTo>
                    <a:pt x="101811" y="102096"/>
                    <a:pt x="101715" y="102370"/>
                    <a:pt x="101692" y="102656"/>
                  </a:cubicBezTo>
                  <a:cubicBezTo>
                    <a:pt x="101692" y="102799"/>
                    <a:pt x="101632" y="102930"/>
                    <a:pt x="101596" y="103073"/>
                  </a:cubicBezTo>
                  <a:cubicBezTo>
                    <a:pt x="101561" y="103204"/>
                    <a:pt x="101525" y="103346"/>
                    <a:pt x="101501" y="103477"/>
                  </a:cubicBezTo>
                  <a:cubicBezTo>
                    <a:pt x="101144" y="104561"/>
                    <a:pt x="100537" y="105561"/>
                    <a:pt x="99739" y="106383"/>
                  </a:cubicBezTo>
                  <a:cubicBezTo>
                    <a:pt x="98917" y="107192"/>
                    <a:pt x="97917" y="107799"/>
                    <a:pt x="96846" y="108157"/>
                  </a:cubicBezTo>
                  <a:cubicBezTo>
                    <a:pt x="96715" y="108204"/>
                    <a:pt x="96572" y="108216"/>
                    <a:pt x="96429" y="108264"/>
                  </a:cubicBezTo>
                  <a:cubicBezTo>
                    <a:pt x="96298" y="108288"/>
                    <a:pt x="96167" y="108359"/>
                    <a:pt x="96024" y="108359"/>
                  </a:cubicBezTo>
                  <a:cubicBezTo>
                    <a:pt x="95881" y="108383"/>
                    <a:pt x="95738" y="108395"/>
                    <a:pt x="95596" y="108419"/>
                  </a:cubicBezTo>
                  <a:cubicBezTo>
                    <a:pt x="95524" y="108430"/>
                    <a:pt x="95453" y="108454"/>
                    <a:pt x="95381" y="108454"/>
                  </a:cubicBezTo>
                  <a:lnTo>
                    <a:pt x="95167" y="108466"/>
                  </a:lnTo>
                  <a:cubicBezTo>
                    <a:pt x="95024" y="108466"/>
                    <a:pt x="94881" y="108466"/>
                    <a:pt x="94738" y="108478"/>
                  </a:cubicBezTo>
                  <a:cubicBezTo>
                    <a:pt x="94691" y="108478"/>
                    <a:pt x="94512" y="108466"/>
                    <a:pt x="94393" y="108466"/>
                  </a:cubicBezTo>
                  <a:lnTo>
                    <a:pt x="71283" y="108466"/>
                  </a:lnTo>
                  <a:lnTo>
                    <a:pt x="70985" y="108490"/>
                  </a:lnTo>
                  <a:lnTo>
                    <a:pt x="70402" y="108526"/>
                  </a:lnTo>
                  <a:cubicBezTo>
                    <a:pt x="70009" y="108538"/>
                    <a:pt x="69616" y="108561"/>
                    <a:pt x="69235" y="108597"/>
                  </a:cubicBezTo>
                  <a:lnTo>
                    <a:pt x="68068" y="108764"/>
                  </a:lnTo>
                  <a:cubicBezTo>
                    <a:pt x="67675" y="108835"/>
                    <a:pt x="67283" y="108883"/>
                    <a:pt x="66902" y="108990"/>
                  </a:cubicBezTo>
                  <a:cubicBezTo>
                    <a:pt x="66140" y="109181"/>
                    <a:pt x="65366" y="109359"/>
                    <a:pt x="64639" y="109657"/>
                  </a:cubicBezTo>
                  <a:cubicBezTo>
                    <a:pt x="64270" y="109788"/>
                    <a:pt x="63889" y="109919"/>
                    <a:pt x="63532" y="110073"/>
                  </a:cubicBezTo>
                  <a:lnTo>
                    <a:pt x="62460" y="110585"/>
                  </a:lnTo>
                  <a:lnTo>
                    <a:pt x="61937" y="110847"/>
                  </a:lnTo>
                  <a:cubicBezTo>
                    <a:pt x="61758" y="110931"/>
                    <a:pt x="61591" y="111038"/>
                    <a:pt x="61425" y="111145"/>
                  </a:cubicBezTo>
                  <a:lnTo>
                    <a:pt x="60413" y="111752"/>
                  </a:lnTo>
                  <a:cubicBezTo>
                    <a:pt x="60079" y="111967"/>
                    <a:pt x="59782" y="112217"/>
                    <a:pt x="59460" y="112443"/>
                  </a:cubicBezTo>
                  <a:cubicBezTo>
                    <a:pt x="59151" y="112681"/>
                    <a:pt x="58817" y="112907"/>
                    <a:pt x="58531" y="113169"/>
                  </a:cubicBezTo>
                  <a:cubicBezTo>
                    <a:pt x="58079" y="113586"/>
                    <a:pt x="57603" y="114003"/>
                    <a:pt x="57174" y="114443"/>
                  </a:cubicBezTo>
                  <a:cubicBezTo>
                    <a:pt x="57115" y="114503"/>
                    <a:pt x="57043" y="114586"/>
                    <a:pt x="56960" y="114681"/>
                  </a:cubicBezTo>
                  <a:cubicBezTo>
                    <a:pt x="56912" y="114717"/>
                    <a:pt x="56876" y="114765"/>
                    <a:pt x="56841" y="114800"/>
                  </a:cubicBezTo>
                  <a:cubicBezTo>
                    <a:pt x="56567" y="115110"/>
                    <a:pt x="56234" y="115479"/>
                    <a:pt x="56055" y="115681"/>
                  </a:cubicBezTo>
                  <a:lnTo>
                    <a:pt x="55341" y="116622"/>
                  </a:lnTo>
                  <a:lnTo>
                    <a:pt x="54995" y="117098"/>
                  </a:lnTo>
                  <a:cubicBezTo>
                    <a:pt x="54876" y="117253"/>
                    <a:pt x="54781" y="117432"/>
                    <a:pt x="54674" y="117586"/>
                  </a:cubicBezTo>
                  <a:lnTo>
                    <a:pt x="54067" y="118598"/>
                  </a:lnTo>
                  <a:cubicBezTo>
                    <a:pt x="53864" y="118944"/>
                    <a:pt x="53709" y="119301"/>
                    <a:pt x="53531" y="119658"/>
                  </a:cubicBezTo>
                  <a:cubicBezTo>
                    <a:pt x="53364" y="120015"/>
                    <a:pt x="53174" y="120360"/>
                    <a:pt x="53043" y="120730"/>
                  </a:cubicBezTo>
                  <a:lnTo>
                    <a:pt x="52638" y="121837"/>
                  </a:lnTo>
                  <a:cubicBezTo>
                    <a:pt x="52566" y="122027"/>
                    <a:pt x="52495" y="122206"/>
                    <a:pt x="52447" y="122396"/>
                  </a:cubicBezTo>
                  <a:lnTo>
                    <a:pt x="52293" y="122968"/>
                  </a:lnTo>
                  <a:lnTo>
                    <a:pt x="51995" y="124111"/>
                  </a:lnTo>
                  <a:cubicBezTo>
                    <a:pt x="51923" y="124504"/>
                    <a:pt x="51864" y="124897"/>
                    <a:pt x="51804" y="125278"/>
                  </a:cubicBezTo>
                  <a:cubicBezTo>
                    <a:pt x="51757" y="125671"/>
                    <a:pt x="51673" y="126064"/>
                    <a:pt x="51662" y="126445"/>
                  </a:cubicBezTo>
                  <a:lnTo>
                    <a:pt x="51578" y="127623"/>
                  </a:lnTo>
                  <a:lnTo>
                    <a:pt x="51531" y="128207"/>
                  </a:lnTo>
                  <a:lnTo>
                    <a:pt x="51531" y="128600"/>
                  </a:lnTo>
                  <a:lnTo>
                    <a:pt x="51531" y="129409"/>
                  </a:lnTo>
                  <a:lnTo>
                    <a:pt x="51531" y="131017"/>
                  </a:lnTo>
                  <a:lnTo>
                    <a:pt x="51531" y="143887"/>
                  </a:lnTo>
                  <a:lnTo>
                    <a:pt x="64187" y="143887"/>
                  </a:lnTo>
                  <a:lnTo>
                    <a:pt x="64187" y="131017"/>
                  </a:lnTo>
                  <a:lnTo>
                    <a:pt x="64187" y="129409"/>
                  </a:lnTo>
                  <a:lnTo>
                    <a:pt x="64187" y="128600"/>
                  </a:lnTo>
                  <a:lnTo>
                    <a:pt x="64187" y="128207"/>
                  </a:lnTo>
                  <a:lnTo>
                    <a:pt x="64163" y="127980"/>
                  </a:lnTo>
                  <a:cubicBezTo>
                    <a:pt x="64175" y="127838"/>
                    <a:pt x="64163" y="127695"/>
                    <a:pt x="64163" y="127540"/>
                  </a:cubicBezTo>
                  <a:cubicBezTo>
                    <a:pt x="64163" y="127397"/>
                    <a:pt x="64211" y="127266"/>
                    <a:pt x="64223" y="127123"/>
                  </a:cubicBezTo>
                  <a:cubicBezTo>
                    <a:pt x="64246" y="126980"/>
                    <a:pt x="64246" y="126837"/>
                    <a:pt x="64282" y="126695"/>
                  </a:cubicBezTo>
                  <a:cubicBezTo>
                    <a:pt x="64318" y="126564"/>
                    <a:pt x="64354" y="126421"/>
                    <a:pt x="64389" y="126290"/>
                  </a:cubicBezTo>
                  <a:cubicBezTo>
                    <a:pt x="64663" y="125194"/>
                    <a:pt x="65508" y="123909"/>
                    <a:pt x="66282" y="123063"/>
                  </a:cubicBezTo>
                  <a:cubicBezTo>
                    <a:pt x="66401" y="122956"/>
                    <a:pt x="66532" y="122849"/>
                    <a:pt x="66651" y="122730"/>
                  </a:cubicBezTo>
                  <a:cubicBezTo>
                    <a:pt x="66747" y="122623"/>
                    <a:pt x="66878" y="122563"/>
                    <a:pt x="66985" y="122468"/>
                  </a:cubicBezTo>
                  <a:cubicBezTo>
                    <a:pt x="67104" y="122396"/>
                    <a:pt x="67211" y="122289"/>
                    <a:pt x="67330" y="122218"/>
                  </a:cubicBezTo>
                  <a:cubicBezTo>
                    <a:pt x="67461" y="122146"/>
                    <a:pt x="67580" y="122075"/>
                    <a:pt x="67699" y="122004"/>
                  </a:cubicBezTo>
                  <a:cubicBezTo>
                    <a:pt x="67759" y="121956"/>
                    <a:pt x="67818" y="121920"/>
                    <a:pt x="67878" y="121884"/>
                  </a:cubicBezTo>
                  <a:lnTo>
                    <a:pt x="68080" y="121801"/>
                  </a:lnTo>
                  <a:cubicBezTo>
                    <a:pt x="68211" y="121742"/>
                    <a:pt x="68330" y="121670"/>
                    <a:pt x="68461" y="121611"/>
                  </a:cubicBezTo>
                  <a:lnTo>
                    <a:pt x="68866" y="121468"/>
                  </a:lnTo>
                  <a:cubicBezTo>
                    <a:pt x="69116" y="121349"/>
                    <a:pt x="69402" y="121301"/>
                    <a:pt x="69676" y="121218"/>
                  </a:cubicBezTo>
                  <a:cubicBezTo>
                    <a:pt x="69807" y="121170"/>
                    <a:pt x="69950" y="121170"/>
                    <a:pt x="70092" y="121146"/>
                  </a:cubicBezTo>
                  <a:cubicBezTo>
                    <a:pt x="70235" y="121122"/>
                    <a:pt x="70378" y="121099"/>
                    <a:pt x="70521" y="121075"/>
                  </a:cubicBezTo>
                  <a:cubicBezTo>
                    <a:pt x="70664" y="121075"/>
                    <a:pt x="70807" y="121063"/>
                    <a:pt x="70950" y="121063"/>
                  </a:cubicBezTo>
                  <a:lnTo>
                    <a:pt x="71164" y="121015"/>
                  </a:lnTo>
                  <a:lnTo>
                    <a:pt x="71283" y="120968"/>
                  </a:lnTo>
                  <a:lnTo>
                    <a:pt x="94393" y="120968"/>
                  </a:lnTo>
                  <a:cubicBezTo>
                    <a:pt x="94516" y="120968"/>
                    <a:pt x="94603" y="120994"/>
                    <a:pt x="94760" y="120994"/>
                  </a:cubicBezTo>
                  <a:cubicBezTo>
                    <a:pt x="94787" y="120994"/>
                    <a:pt x="94815" y="120993"/>
                    <a:pt x="94845" y="120991"/>
                  </a:cubicBezTo>
                  <a:lnTo>
                    <a:pt x="96024" y="120956"/>
                  </a:lnTo>
                  <a:lnTo>
                    <a:pt x="96608" y="120932"/>
                  </a:lnTo>
                  <a:cubicBezTo>
                    <a:pt x="96810" y="120908"/>
                    <a:pt x="97001" y="120884"/>
                    <a:pt x="97191" y="120861"/>
                  </a:cubicBezTo>
                  <a:lnTo>
                    <a:pt x="98358" y="120682"/>
                  </a:lnTo>
                  <a:cubicBezTo>
                    <a:pt x="98751" y="120622"/>
                    <a:pt x="99132" y="120503"/>
                    <a:pt x="99513" y="120420"/>
                  </a:cubicBezTo>
                  <a:cubicBezTo>
                    <a:pt x="99894" y="120313"/>
                    <a:pt x="100275" y="120229"/>
                    <a:pt x="100656" y="120099"/>
                  </a:cubicBezTo>
                  <a:cubicBezTo>
                    <a:pt x="103656" y="119134"/>
                    <a:pt x="106406" y="117443"/>
                    <a:pt x="108633" y="115229"/>
                  </a:cubicBezTo>
                  <a:cubicBezTo>
                    <a:pt x="110836" y="112990"/>
                    <a:pt x="112514" y="110228"/>
                    <a:pt x="113467" y="107228"/>
                  </a:cubicBezTo>
                  <a:cubicBezTo>
                    <a:pt x="113574" y="106847"/>
                    <a:pt x="113669" y="106466"/>
                    <a:pt x="113776" y="106085"/>
                  </a:cubicBezTo>
                  <a:cubicBezTo>
                    <a:pt x="113860" y="105692"/>
                    <a:pt x="113979" y="105323"/>
                    <a:pt x="114026" y="104930"/>
                  </a:cubicBezTo>
                  <a:cubicBezTo>
                    <a:pt x="114146" y="104144"/>
                    <a:pt x="114288" y="103370"/>
                    <a:pt x="114300" y="102584"/>
                  </a:cubicBezTo>
                  <a:lnTo>
                    <a:pt x="114348" y="101418"/>
                  </a:lnTo>
                  <a:cubicBezTo>
                    <a:pt x="114348" y="101358"/>
                    <a:pt x="114336" y="101322"/>
                    <a:pt x="114336" y="101287"/>
                  </a:cubicBezTo>
                  <a:lnTo>
                    <a:pt x="114336" y="101191"/>
                  </a:lnTo>
                  <a:lnTo>
                    <a:pt x="114336" y="100906"/>
                  </a:lnTo>
                  <a:lnTo>
                    <a:pt x="114324" y="100310"/>
                  </a:lnTo>
                  <a:cubicBezTo>
                    <a:pt x="114300" y="99929"/>
                    <a:pt x="114288" y="99536"/>
                    <a:pt x="114253" y="99144"/>
                  </a:cubicBezTo>
                  <a:lnTo>
                    <a:pt x="114086" y="97977"/>
                  </a:lnTo>
                  <a:cubicBezTo>
                    <a:pt x="113979" y="97191"/>
                    <a:pt x="113765" y="96429"/>
                    <a:pt x="113562" y="95667"/>
                  </a:cubicBezTo>
                  <a:cubicBezTo>
                    <a:pt x="113479" y="95286"/>
                    <a:pt x="113324" y="94917"/>
                    <a:pt x="113193" y="94548"/>
                  </a:cubicBezTo>
                  <a:cubicBezTo>
                    <a:pt x="113062" y="94179"/>
                    <a:pt x="112931" y="93810"/>
                    <a:pt x="112776" y="93440"/>
                  </a:cubicBezTo>
                  <a:cubicBezTo>
                    <a:pt x="112121" y="92012"/>
                    <a:pt x="111371" y="90619"/>
                    <a:pt x="110407" y="89369"/>
                  </a:cubicBezTo>
                  <a:cubicBezTo>
                    <a:pt x="109478" y="88095"/>
                    <a:pt x="108359" y="86987"/>
                    <a:pt x="107168" y="85963"/>
                  </a:cubicBezTo>
                  <a:cubicBezTo>
                    <a:pt x="105930" y="84999"/>
                    <a:pt x="104621" y="84106"/>
                    <a:pt x="103192" y="83451"/>
                  </a:cubicBezTo>
                  <a:cubicBezTo>
                    <a:pt x="101787" y="82737"/>
                    <a:pt x="100263" y="82272"/>
                    <a:pt x="98727" y="81915"/>
                  </a:cubicBezTo>
                  <a:cubicBezTo>
                    <a:pt x="98346" y="81844"/>
                    <a:pt x="97953" y="81784"/>
                    <a:pt x="97560" y="81725"/>
                  </a:cubicBezTo>
                  <a:lnTo>
                    <a:pt x="96977" y="81641"/>
                  </a:lnTo>
                  <a:cubicBezTo>
                    <a:pt x="96786" y="81606"/>
                    <a:pt x="96596" y="81582"/>
                    <a:pt x="96393" y="81582"/>
                  </a:cubicBezTo>
                  <a:lnTo>
                    <a:pt x="95226" y="81534"/>
                  </a:lnTo>
                  <a:lnTo>
                    <a:pt x="94643" y="81522"/>
                  </a:lnTo>
                  <a:lnTo>
                    <a:pt x="19872" y="81522"/>
                  </a:lnTo>
                  <a:lnTo>
                    <a:pt x="19693" y="81510"/>
                  </a:lnTo>
                  <a:lnTo>
                    <a:pt x="19574" y="81499"/>
                  </a:lnTo>
                  <a:cubicBezTo>
                    <a:pt x="19431" y="81487"/>
                    <a:pt x="19288" y="81475"/>
                    <a:pt x="19146" y="81463"/>
                  </a:cubicBezTo>
                  <a:cubicBezTo>
                    <a:pt x="19074" y="81463"/>
                    <a:pt x="19003" y="81463"/>
                    <a:pt x="18931" y="81451"/>
                  </a:cubicBezTo>
                  <a:lnTo>
                    <a:pt x="18717" y="81415"/>
                  </a:lnTo>
                  <a:cubicBezTo>
                    <a:pt x="18586" y="81391"/>
                    <a:pt x="18443" y="81368"/>
                    <a:pt x="18300" y="81356"/>
                  </a:cubicBezTo>
                  <a:cubicBezTo>
                    <a:pt x="17181" y="81129"/>
                    <a:pt x="16145" y="80629"/>
                    <a:pt x="15240" y="79915"/>
                  </a:cubicBezTo>
                  <a:cubicBezTo>
                    <a:pt x="14335" y="79213"/>
                    <a:pt x="13633" y="78260"/>
                    <a:pt x="13169" y="77224"/>
                  </a:cubicBezTo>
                  <a:cubicBezTo>
                    <a:pt x="13085" y="77105"/>
                    <a:pt x="13061" y="76962"/>
                    <a:pt x="13014" y="76831"/>
                  </a:cubicBezTo>
                  <a:cubicBezTo>
                    <a:pt x="12966" y="76700"/>
                    <a:pt x="12907" y="76569"/>
                    <a:pt x="12859" y="76426"/>
                  </a:cubicBezTo>
                  <a:cubicBezTo>
                    <a:pt x="12835" y="76296"/>
                    <a:pt x="12800" y="76153"/>
                    <a:pt x="12764" y="76022"/>
                  </a:cubicBezTo>
                  <a:lnTo>
                    <a:pt x="12704" y="75819"/>
                  </a:lnTo>
                  <a:cubicBezTo>
                    <a:pt x="12692" y="75748"/>
                    <a:pt x="12680" y="75676"/>
                    <a:pt x="12680" y="75605"/>
                  </a:cubicBezTo>
                  <a:cubicBezTo>
                    <a:pt x="12657" y="75462"/>
                    <a:pt x="12633" y="75319"/>
                    <a:pt x="12609" y="75176"/>
                  </a:cubicBezTo>
                  <a:cubicBezTo>
                    <a:pt x="12573" y="75045"/>
                    <a:pt x="12597" y="74891"/>
                    <a:pt x="12585" y="74748"/>
                  </a:cubicBezTo>
                  <a:lnTo>
                    <a:pt x="12549" y="74295"/>
                  </a:lnTo>
                  <a:cubicBezTo>
                    <a:pt x="12549" y="74033"/>
                    <a:pt x="12549" y="73700"/>
                    <a:pt x="12561" y="73617"/>
                  </a:cubicBezTo>
                  <a:cubicBezTo>
                    <a:pt x="12597" y="72462"/>
                    <a:pt x="12895" y="71343"/>
                    <a:pt x="13431" y="70342"/>
                  </a:cubicBezTo>
                  <a:cubicBezTo>
                    <a:pt x="13990" y="69354"/>
                    <a:pt x="14776" y="68473"/>
                    <a:pt x="15717" y="67830"/>
                  </a:cubicBezTo>
                  <a:cubicBezTo>
                    <a:pt x="16681" y="67199"/>
                    <a:pt x="17764" y="66806"/>
                    <a:pt x="18896" y="66663"/>
                  </a:cubicBezTo>
                  <a:cubicBezTo>
                    <a:pt x="19038" y="66640"/>
                    <a:pt x="19181" y="66651"/>
                    <a:pt x="19324" y="66640"/>
                  </a:cubicBezTo>
                  <a:lnTo>
                    <a:pt x="19538" y="66628"/>
                  </a:lnTo>
                  <a:lnTo>
                    <a:pt x="19646" y="66640"/>
                  </a:lnTo>
                  <a:lnTo>
                    <a:pt x="94572" y="66640"/>
                  </a:lnTo>
                  <a:lnTo>
                    <a:pt x="94679" y="66628"/>
                  </a:lnTo>
                  <a:lnTo>
                    <a:pt x="94822" y="66616"/>
                  </a:lnTo>
                  <a:lnTo>
                    <a:pt x="95119" y="66604"/>
                  </a:lnTo>
                  <a:lnTo>
                    <a:pt x="95703" y="66568"/>
                  </a:lnTo>
                  <a:cubicBezTo>
                    <a:pt x="96096" y="66544"/>
                    <a:pt x="96489" y="66544"/>
                    <a:pt x="96881" y="66485"/>
                  </a:cubicBezTo>
                  <a:lnTo>
                    <a:pt x="98048" y="66306"/>
                  </a:lnTo>
                  <a:lnTo>
                    <a:pt x="98632" y="66211"/>
                  </a:lnTo>
                  <a:lnTo>
                    <a:pt x="99203" y="66080"/>
                  </a:lnTo>
                  <a:lnTo>
                    <a:pt x="100346" y="65782"/>
                  </a:lnTo>
                  <a:cubicBezTo>
                    <a:pt x="100727" y="65675"/>
                    <a:pt x="101096" y="65520"/>
                    <a:pt x="101465" y="65389"/>
                  </a:cubicBezTo>
                  <a:cubicBezTo>
                    <a:pt x="101834" y="65247"/>
                    <a:pt x="102215" y="65127"/>
                    <a:pt x="102561" y="64961"/>
                  </a:cubicBezTo>
                  <a:cubicBezTo>
                    <a:pt x="103275" y="64616"/>
                    <a:pt x="104001" y="64306"/>
                    <a:pt x="104656" y="63877"/>
                  </a:cubicBezTo>
                  <a:cubicBezTo>
                    <a:pt x="107288" y="62318"/>
                    <a:pt x="109693" y="59960"/>
                    <a:pt x="111348" y="57365"/>
                  </a:cubicBezTo>
                  <a:cubicBezTo>
                    <a:pt x="111383" y="57317"/>
                    <a:pt x="111419" y="57257"/>
                    <a:pt x="111455" y="57198"/>
                  </a:cubicBezTo>
                  <a:cubicBezTo>
                    <a:pt x="111467" y="57174"/>
                    <a:pt x="111479" y="57150"/>
                    <a:pt x="111490" y="57138"/>
                  </a:cubicBezTo>
                  <a:lnTo>
                    <a:pt x="111490" y="57126"/>
                  </a:lnTo>
                  <a:cubicBezTo>
                    <a:pt x="113074" y="54519"/>
                    <a:pt x="114074" y="51531"/>
                    <a:pt x="114288" y="48483"/>
                  </a:cubicBezTo>
                  <a:cubicBezTo>
                    <a:pt x="114527" y="45363"/>
                    <a:pt x="114026" y="42172"/>
                    <a:pt x="112812" y="39255"/>
                  </a:cubicBezTo>
                  <a:cubicBezTo>
                    <a:pt x="111562" y="36362"/>
                    <a:pt x="109633" y="33778"/>
                    <a:pt x="107228" y="31766"/>
                  </a:cubicBezTo>
                  <a:cubicBezTo>
                    <a:pt x="104799" y="29766"/>
                    <a:pt x="101894" y="28349"/>
                    <a:pt x="98810" y="27682"/>
                  </a:cubicBezTo>
                  <a:cubicBezTo>
                    <a:pt x="98429" y="27587"/>
                    <a:pt x="98036" y="27540"/>
                    <a:pt x="97643" y="27480"/>
                  </a:cubicBezTo>
                  <a:cubicBezTo>
                    <a:pt x="97251" y="27420"/>
                    <a:pt x="96870" y="27349"/>
                    <a:pt x="96477" y="27325"/>
                  </a:cubicBezTo>
                  <a:lnTo>
                    <a:pt x="95298" y="27266"/>
                  </a:lnTo>
                  <a:lnTo>
                    <a:pt x="94715" y="27218"/>
                  </a:lnTo>
                  <a:lnTo>
                    <a:pt x="94298" y="27206"/>
                  </a:lnTo>
                  <a:lnTo>
                    <a:pt x="71783" y="27206"/>
                  </a:lnTo>
                  <a:cubicBezTo>
                    <a:pt x="71140" y="27206"/>
                    <a:pt x="70676" y="27182"/>
                    <a:pt x="70676" y="27182"/>
                  </a:cubicBezTo>
                  <a:cubicBezTo>
                    <a:pt x="70650" y="27185"/>
                    <a:pt x="70624" y="27186"/>
                    <a:pt x="70598" y="27186"/>
                  </a:cubicBezTo>
                  <a:cubicBezTo>
                    <a:pt x="70484" y="27186"/>
                    <a:pt x="70376" y="27166"/>
                    <a:pt x="70259" y="27147"/>
                  </a:cubicBezTo>
                  <a:cubicBezTo>
                    <a:pt x="70116" y="27123"/>
                    <a:pt x="69973" y="27111"/>
                    <a:pt x="69830" y="27087"/>
                  </a:cubicBezTo>
                  <a:lnTo>
                    <a:pt x="69426" y="26980"/>
                  </a:lnTo>
                  <a:cubicBezTo>
                    <a:pt x="69283" y="26944"/>
                    <a:pt x="69140" y="26932"/>
                    <a:pt x="69009" y="26861"/>
                  </a:cubicBezTo>
                  <a:cubicBezTo>
                    <a:pt x="68747" y="26754"/>
                    <a:pt x="68473" y="26694"/>
                    <a:pt x="68223" y="26551"/>
                  </a:cubicBezTo>
                  <a:lnTo>
                    <a:pt x="67842" y="26361"/>
                  </a:lnTo>
                  <a:cubicBezTo>
                    <a:pt x="67723" y="26289"/>
                    <a:pt x="67604" y="26206"/>
                    <a:pt x="67473" y="26135"/>
                  </a:cubicBezTo>
                  <a:lnTo>
                    <a:pt x="67294" y="26027"/>
                  </a:lnTo>
                  <a:cubicBezTo>
                    <a:pt x="67235" y="25992"/>
                    <a:pt x="67175" y="25944"/>
                    <a:pt x="67116" y="25896"/>
                  </a:cubicBezTo>
                  <a:cubicBezTo>
                    <a:pt x="67009" y="25813"/>
                    <a:pt x="66890" y="25730"/>
                    <a:pt x="66771" y="25646"/>
                  </a:cubicBezTo>
                  <a:cubicBezTo>
                    <a:pt x="66663" y="25563"/>
                    <a:pt x="66568" y="25444"/>
                    <a:pt x="66461" y="25361"/>
                  </a:cubicBezTo>
                  <a:cubicBezTo>
                    <a:pt x="66354" y="25254"/>
                    <a:pt x="66223" y="25182"/>
                    <a:pt x="66140" y="25063"/>
                  </a:cubicBezTo>
                  <a:cubicBezTo>
                    <a:pt x="65961" y="24837"/>
                    <a:pt x="65735" y="24658"/>
                    <a:pt x="65592" y="24408"/>
                  </a:cubicBezTo>
                  <a:cubicBezTo>
                    <a:pt x="64889" y="23503"/>
                    <a:pt x="64401" y="22444"/>
                    <a:pt x="64235" y="21313"/>
                  </a:cubicBezTo>
                  <a:cubicBezTo>
                    <a:pt x="64211" y="21170"/>
                    <a:pt x="64175" y="20110"/>
                    <a:pt x="64175" y="20074"/>
                  </a:cubicBezTo>
                  <a:lnTo>
                    <a:pt x="64175" y="19979"/>
                  </a:lnTo>
                  <a:lnTo>
                    <a:pt x="64175" y="19169"/>
                  </a:lnTo>
                  <a:lnTo>
                    <a:pt x="64175" y="15895"/>
                  </a:lnTo>
                  <a:lnTo>
                    <a:pt x="66890" y="15895"/>
                  </a:lnTo>
                  <a:lnTo>
                    <a:pt x="57841" y="0"/>
                  </a:ln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3124740" y="1467244"/>
              <a:ext cx="2847490" cy="3675956"/>
            </a:xfrm>
            <a:custGeom>
              <a:avLst/>
              <a:gdLst/>
              <a:ahLst/>
              <a:cxnLst/>
              <a:rect l="l" t="t" r="r" b="b"/>
              <a:pathLst>
                <a:path w="103002" h="132970" extrusionOk="0">
                  <a:moveTo>
                    <a:pt x="51507" y="1"/>
                  </a:moveTo>
                  <a:lnTo>
                    <a:pt x="51507" y="3727"/>
                  </a:lnTo>
                  <a:lnTo>
                    <a:pt x="52757" y="3727"/>
                  </a:lnTo>
                  <a:lnTo>
                    <a:pt x="52757" y="1"/>
                  </a:lnTo>
                  <a:close/>
                  <a:moveTo>
                    <a:pt x="51507" y="7442"/>
                  </a:moveTo>
                  <a:lnTo>
                    <a:pt x="51507" y="9180"/>
                  </a:lnTo>
                  <a:cubicBezTo>
                    <a:pt x="51507" y="9883"/>
                    <a:pt x="51566" y="10573"/>
                    <a:pt x="51662" y="11252"/>
                  </a:cubicBezTo>
                  <a:lnTo>
                    <a:pt x="52888" y="11073"/>
                  </a:lnTo>
                  <a:cubicBezTo>
                    <a:pt x="52793" y="10454"/>
                    <a:pt x="52757" y="9823"/>
                    <a:pt x="52757" y="9180"/>
                  </a:cubicBezTo>
                  <a:lnTo>
                    <a:pt x="52757" y="7442"/>
                  </a:lnTo>
                  <a:close/>
                  <a:moveTo>
                    <a:pt x="53888" y="14467"/>
                  </a:moveTo>
                  <a:lnTo>
                    <a:pt x="52757" y="14979"/>
                  </a:lnTo>
                  <a:cubicBezTo>
                    <a:pt x="53293" y="16157"/>
                    <a:pt x="53995" y="17265"/>
                    <a:pt x="54840" y="18265"/>
                  </a:cubicBezTo>
                  <a:lnTo>
                    <a:pt x="55781" y="17455"/>
                  </a:lnTo>
                  <a:cubicBezTo>
                    <a:pt x="55019" y="16550"/>
                    <a:pt x="54376" y="15550"/>
                    <a:pt x="53888" y="14467"/>
                  </a:cubicBezTo>
                  <a:close/>
                  <a:moveTo>
                    <a:pt x="58424" y="19812"/>
                  </a:moveTo>
                  <a:lnTo>
                    <a:pt x="57734" y="20848"/>
                  </a:lnTo>
                  <a:cubicBezTo>
                    <a:pt x="58817" y="21575"/>
                    <a:pt x="59984" y="22146"/>
                    <a:pt x="61222" y="22551"/>
                  </a:cubicBezTo>
                  <a:lnTo>
                    <a:pt x="61603" y="21360"/>
                  </a:lnTo>
                  <a:cubicBezTo>
                    <a:pt x="60484" y="21003"/>
                    <a:pt x="59412" y="20479"/>
                    <a:pt x="58424" y="19812"/>
                  </a:cubicBezTo>
                  <a:close/>
                  <a:moveTo>
                    <a:pt x="65092" y="21979"/>
                  </a:moveTo>
                  <a:lnTo>
                    <a:pt x="65056" y="23218"/>
                  </a:lnTo>
                  <a:cubicBezTo>
                    <a:pt x="65211" y="23218"/>
                    <a:pt x="65378" y="23230"/>
                    <a:pt x="65544" y="23230"/>
                  </a:cubicBezTo>
                  <a:lnTo>
                    <a:pt x="68795" y="23230"/>
                  </a:lnTo>
                  <a:lnTo>
                    <a:pt x="68795" y="21979"/>
                  </a:lnTo>
                  <a:close/>
                  <a:moveTo>
                    <a:pt x="72521" y="21979"/>
                  </a:moveTo>
                  <a:lnTo>
                    <a:pt x="72521" y="23230"/>
                  </a:lnTo>
                  <a:lnTo>
                    <a:pt x="76248" y="23230"/>
                  </a:lnTo>
                  <a:lnTo>
                    <a:pt x="76248" y="21979"/>
                  </a:lnTo>
                  <a:close/>
                  <a:moveTo>
                    <a:pt x="79975" y="21979"/>
                  </a:moveTo>
                  <a:lnTo>
                    <a:pt x="79975" y="23230"/>
                  </a:lnTo>
                  <a:lnTo>
                    <a:pt x="83689" y="23230"/>
                  </a:lnTo>
                  <a:lnTo>
                    <a:pt x="83689" y="21979"/>
                  </a:lnTo>
                  <a:close/>
                  <a:moveTo>
                    <a:pt x="87416" y="21979"/>
                  </a:moveTo>
                  <a:lnTo>
                    <a:pt x="87416" y="23230"/>
                  </a:lnTo>
                  <a:lnTo>
                    <a:pt x="88952" y="23230"/>
                  </a:lnTo>
                  <a:cubicBezTo>
                    <a:pt x="89654" y="23230"/>
                    <a:pt x="90357" y="23277"/>
                    <a:pt x="91035" y="23396"/>
                  </a:cubicBezTo>
                  <a:lnTo>
                    <a:pt x="91238" y="22170"/>
                  </a:lnTo>
                  <a:cubicBezTo>
                    <a:pt x="90488" y="22039"/>
                    <a:pt x="89726" y="21979"/>
                    <a:pt x="88952" y="21979"/>
                  </a:cubicBezTo>
                  <a:close/>
                  <a:moveTo>
                    <a:pt x="94941" y="23313"/>
                  </a:moveTo>
                  <a:lnTo>
                    <a:pt x="94417" y="24444"/>
                  </a:lnTo>
                  <a:cubicBezTo>
                    <a:pt x="95488" y="24944"/>
                    <a:pt x="96477" y="25599"/>
                    <a:pt x="97370" y="26385"/>
                  </a:cubicBezTo>
                  <a:lnTo>
                    <a:pt x="98191" y="25444"/>
                  </a:lnTo>
                  <a:cubicBezTo>
                    <a:pt x="97215" y="24587"/>
                    <a:pt x="96119" y="23873"/>
                    <a:pt x="94941" y="23313"/>
                  </a:cubicBezTo>
                  <a:close/>
                  <a:moveTo>
                    <a:pt x="100739" y="28373"/>
                  </a:moveTo>
                  <a:lnTo>
                    <a:pt x="99691" y="29052"/>
                  </a:lnTo>
                  <a:cubicBezTo>
                    <a:pt x="100346" y="30052"/>
                    <a:pt x="100846" y="31135"/>
                    <a:pt x="101192" y="32266"/>
                  </a:cubicBezTo>
                  <a:lnTo>
                    <a:pt x="102382" y="31897"/>
                  </a:lnTo>
                  <a:cubicBezTo>
                    <a:pt x="102001" y="30659"/>
                    <a:pt x="101442" y="29468"/>
                    <a:pt x="100739" y="28373"/>
                  </a:cubicBezTo>
                  <a:close/>
                  <a:moveTo>
                    <a:pt x="102989" y="35731"/>
                  </a:moveTo>
                  <a:lnTo>
                    <a:pt x="101751" y="35755"/>
                  </a:lnTo>
                  <a:cubicBezTo>
                    <a:pt x="101751" y="35850"/>
                    <a:pt x="101751" y="35934"/>
                    <a:pt x="101751" y="36017"/>
                  </a:cubicBezTo>
                  <a:cubicBezTo>
                    <a:pt x="101751" y="37124"/>
                    <a:pt x="101608" y="38220"/>
                    <a:pt x="101334" y="39267"/>
                  </a:cubicBezTo>
                  <a:lnTo>
                    <a:pt x="102537" y="39589"/>
                  </a:lnTo>
                  <a:cubicBezTo>
                    <a:pt x="102846" y="38434"/>
                    <a:pt x="103001" y="37231"/>
                    <a:pt x="103001" y="36017"/>
                  </a:cubicBezTo>
                  <a:cubicBezTo>
                    <a:pt x="103001" y="35922"/>
                    <a:pt x="102989" y="35826"/>
                    <a:pt x="102989" y="35731"/>
                  </a:cubicBezTo>
                  <a:close/>
                  <a:moveTo>
                    <a:pt x="99977" y="42541"/>
                  </a:moveTo>
                  <a:cubicBezTo>
                    <a:pt x="99370" y="43553"/>
                    <a:pt x="98620" y="44482"/>
                    <a:pt x="97763" y="45304"/>
                  </a:cubicBezTo>
                  <a:lnTo>
                    <a:pt x="98620" y="46209"/>
                  </a:lnTo>
                  <a:cubicBezTo>
                    <a:pt x="99560" y="45316"/>
                    <a:pt x="100382" y="44292"/>
                    <a:pt x="101037" y="43172"/>
                  </a:cubicBezTo>
                  <a:lnTo>
                    <a:pt x="99977" y="42541"/>
                  </a:lnTo>
                  <a:close/>
                  <a:moveTo>
                    <a:pt x="94881" y="47363"/>
                  </a:moveTo>
                  <a:cubicBezTo>
                    <a:pt x="93833" y="47911"/>
                    <a:pt x="92714" y="48316"/>
                    <a:pt x="91547" y="48554"/>
                  </a:cubicBezTo>
                  <a:lnTo>
                    <a:pt x="91797" y="49769"/>
                  </a:lnTo>
                  <a:cubicBezTo>
                    <a:pt x="93071" y="49507"/>
                    <a:pt x="94310" y="49066"/>
                    <a:pt x="95465" y="48471"/>
                  </a:cubicBezTo>
                  <a:lnTo>
                    <a:pt x="94881" y="47363"/>
                  </a:lnTo>
                  <a:close/>
                  <a:moveTo>
                    <a:pt x="17205" y="48816"/>
                  </a:moveTo>
                  <a:lnTo>
                    <a:pt x="17205" y="50054"/>
                  </a:lnTo>
                  <a:lnTo>
                    <a:pt x="20931" y="50054"/>
                  </a:lnTo>
                  <a:lnTo>
                    <a:pt x="20931" y="48816"/>
                  </a:lnTo>
                  <a:close/>
                  <a:moveTo>
                    <a:pt x="24658" y="48816"/>
                  </a:moveTo>
                  <a:lnTo>
                    <a:pt x="24658" y="50054"/>
                  </a:lnTo>
                  <a:lnTo>
                    <a:pt x="28373" y="50054"/>
                  </a:lnTo>
                  <a:lnTo>
                    <a:pt x="28373" y="48816"/>
                  </a:lnTo>
                  <a:close/>
                  <a:moveTo>
                    <a:pt x="32100" y="48816"/>
                  </a:moveTo>
                  <a:lnTo>
                    <a:pt x="32100" y="50054"/>
                  </a:lnTo>
                  <a:lnTo>
                    <a:pt x="35826" y="50054"/>
                  </a:lnTo>
                  <a:lnTo>
                    <a:pt x="35826" y="48816"/>
                  </a:lnTo>
                  <a:close/>
                  <a:moveTo>
                    <a:pt x="39553" y="48816"/>
                  </a:moveTo>
                  <a:lnTo>
                    <a:pt x="39553" y="50054"/>
                  </a:lnTo>
                  <a:lnTo>
                    <a:pt x="43280" y="50054"/>
                  </a:lnTo>
                  <a:lnTo>
                    <a:pt x="43280" y="48816"/>
                  </a:lnTo>
                  <a:close/>
                  <a:moveTo>
                    <a:pt x="47006" y="48816"/>
                  </a:moveTo>
                  <a:lnTo>
                    <a:pt x="47006" y="50054"/>
                  </a:lnTo>
                  <a:lnTo>
                    <a:pt x="50721" y="50054"/>
                  </a:lnTo>
                  <a:lnTo>
                    <a:pt x="50721" y="48816"/>
                  </a:lnTo>
                  <a:close/>
                  <a:moveTo>
                    <a:pt x="54448" y="48816"/>
                  </a:moveTo>
                  <a:lnTo>
                    <a:pt x="54448" y="50054"/>
                  </a:lnTo>
                  <a:lnTo>
                    <a:pt x="58174" y="50054"/>
                  </a:lnTo>
                  <a:lnTo>
                    <a:pt x="58174" y="48816"/>
                  </a:lnTo>
                  <a:close/>
                  <a:moveTo>
                    <a:pt x="61901" y="48816"/>
                  </a:moveTo>
                  <a:lnTo>
                    <a:pt x="61901" y="50054"/>
                  </a:lnTo>
                  <a:lnTo>
                    <a:pt x="65628" y="50054"/>
                  </a:lnTo>
                  <a:lnTo>
                    <a:pt x="65628" y="48816"/>
                  </a:lnTo>
                  <a:close/>
                  <a:moveTo>
                    <a:pt x="69342" y="48816"/>
                  </a:moveTo>
                  <a:lnTo>
                    <a:pt x="69342" y="50054"/>
                  </a:lnTo>
                  <a:lnTo>
                    <a:pt x="73069" y="50054"/>
                  </a:lnTo>
                  <a:lnTo>
                    <a:pt x="73069" y="48816"/>
                  </a:lnTo>
                  <a:close/>
                  <a:moveTo>
                    <a:pt x="76796" y="48816"/>
                  </a:moveTo>
                  <a:lnTo>
                    <a:pt x="76796" y="50054"/>
                  </a:lnTo>
                  <a:lnTo>
                    <a:pt x="80522" y="50054"/>
                  </a:lnTo>
                  <a:lnTo>
                    <a:pt x="80522" y="48816"/>
                  </a:lnTo>
                  <a:close/>
                  <a:moveTo>
                    <a:pt x="84249" y="48816"/>
                  </a:moveTo>
                  <a:lnTo>
                    <a:pt x="84249" y="50054"/>
                  </a:lnTo>
                  <a:lnTo>
                    <a:pt x="87976" y="50054"/>
                  </a:lnTo>
                  <a:lnTo>
                    <a:pt x="87976" y="48816"/>
                  </a:lnTo>
                  <a:close/>
                  <a:moveTo>
                    <a:pt x="13454" y="48828"/>
                  </a:moveTo>
                  <a:cubicBezTo>
                    <a:pt x="12157" y="48876"/>
                    <a:pt x="10871" y="49102"/>
                    <a:pt x="9632" y="49507"/>
                  </a:cubicBezTo>
                  <a:lnTo>
                    <a:pt x="10013" y="50685"/>
                  </a:lnTo>
                  <a:cubicBezTo>
                    <a:pt x="11145" y="50316"/>
                    <a:pt x="12311" y="50114"/>
                    <a:pt x="13502" y="50066"/>
                  </a:cubicBezTo>
                  <a:lnTo>
                    <a:pt x="13454" y="48828"/>
                  </a:lnTo>
                  <a:close/>
                  <a:moveTo>
                    <a:pt x="6144" y="51209"/>
                  </a:moveTo>
                  <a:cubicBezTo>
                    <a:pt x="5072" y="51935"/>
                    <a:pt x="4096" y="52805"/>
                    <a:pt x="3251" y="53805"/>
                  </a:cubicBezTo>
                  <a:lnTo>
                    <a:pt x="4203" y="54602"/>
                  </a:lnTo>
                  <a:cubicBezTo>
                    <a:pt x="4965" y="53698"/>
                    <a:pt x="5858" y="52900"/>
                    <a:pt x="6834" y="52233"/>
                  </a:cubicBezTo>
                  <a:lnTo>
                    <a:pt x="6144" y="51209"/>
                  </a:lnTo>
                  <a:close/>
                  <a:moveTo>
                    <a:pt x="1179" y="57091"/>
                  </a:moveTo>
                  <a:cubicBezTo>
                    <a:pt x="643" y="58270"/>
                    <a:pt x="286" y="59532"/>
                    <a:pt x="96" y="60818"/>
                  </a:cubicBezTo>
                  <a:lnTo>
                    <a:pt x="1322" y="60996"/>
                  </a:lnTo>
                  <a:cubicBezTo>
                    <a:pt x="1489" y="59817"/>
                    <a:pt x="1822" y="58674"/>
                    <a:pt x="2310" y="57603"/>
                  </a:cubicBezTo>
                  <a:lnTo>
                    <a:pt x="1179" y="57091"/>
                  </a:lnTo>
                  <a:close/>
                  <a:moveTo>
                    <a:pt x="1239" y="64568"/>
                  </a:moveTo>
                  <a:lnTo>
                    <a:pt x="0" y="64675"/>
                  </a:lnTo>
                  <a:cubicBezTo>
                    <a:pt x="107" y="65973"/>
                    <a:pt x="405" y="67247"/>
                    <a:pt x="869" y="68461"/>
                  </a:cubicBezTo>
                  <a:lnTo>
                    <a:pt x="2024" y="68021"/>
                  </a:lnTo>
                  <a:cubicBezTo>
                    <a:pt x="1608" y="66914"/>
                    <a:pt x="1346" y="65747"/>
                    <a:pt x="1239" y="64568"/>
                  </a:cubicBezTo>
                  <a:close/>
                  <a:moveTo>
                    <a:pt x="3739" y="71116"/>
                  </a:moveTo>
                  <a:lnTo>
                    <a:pt x="2751" y="71855"/>
                  </a:lnTo>
                  <a:cubicBezTo>
                    <a:pt x="3525" y="72902"/>
                    <a:pt x="4453" y="73831"/>
                    <a:pt x="5477" y="74617"/>
                  </a:cubicBezTo>
                  <a:lnTo>
                    <a:pt x="6239" y="73629"/>
                  </a:lnTo>
                  <a:cubicBezTo>
                    <a:pt x="5287" y="72902"/>
                    <a:pt x="4453" y="72057"/>
                    <a:pt x="3739" y="71116"/>
                  </a:cubicBezTo>
                  <a:close/>
                  <a:moveTo>
                    <a:pt x="9323" y="75367"/>
                  </a:moveTo>
                  <a:lnTo>
                    <a:pt x="8870" y="76522"/>
                  </a:lnTo>
                  <a:cubicBezTo>
                    <a:pt x="10073" y="76998"/>
                    <a:pt x="11347" y="77296"/>
                    <a:pt x="12645" y="77415"/>
                  </a:cubicBezTo>
                  <a:lnTo>
                    <a:pt x="12764" y="76177"/>
                  </a:lnTo>
                  <a:cubicBezTo>
                    <a:pt x="11585" y="76069"/>
                    <a:pt x="10418" y="75796"/>
                    <a:pt x="9323" y="75367"/>
                  </a:cubicBezTo>
                  <a:close/>
                  <a:moveTo>
                    <a:pt x="16431" y="76236"/>
                  </a:moveTo>
                  <a:lnTo>
                    <a:pt x="16431" y="77486"/>
                  </a:lnTo>
                  <a:lnTo>
                    <a:pt x="20158" y="77486"/>
                  </a:lnTo>
                  <a:lnTo>
                    <a:pt x="20158" y="76236"/>
                  </a:lnTo>
                  <a:close/>
                  <a:moveTo>
                    <a:pt x="23872" y="76236"/>
                  </a:moveTo>
                  <a:lnTo>
                    <a:pt x="23872" y="77486"/>
                  </a:lnTo>
                  <a:lnTo>
                    <a:pt x="27599" y="77486"/>
                  </a:lnTo>
                  <a:lnTo>
                    <a:pt x="27599" y="76236"/>
                  </a:lnTo>
                  <a:close/>
                  <a:moveTo>
                    <a:pt x="31326" y="76236"/>
                  </a:moveTo>
                  <a:lnTo>
                    <a:pt x="31326" y="77486"/>
                  </a:lnTo>
                  <a:lnTo>
                    <a:pt x="35052" y="77486"/>
                  </a:lnTo>
                  <a:lnTo>
                    <a:pt x="35052" y="76236"/>
                  </a:lnTo>
                  <a:close/>
                  <a:moveTo>
                    <a:pt x="38779" y="76236"/>
                  </a:moveTo>
                  <a:lnTo>
                    <a:pt x="38779" y="77486"/>
                  </a:lnTo>
                  <a:lnTo>
                    <a:pt x="42494" y="77486"/>
                  </a:lnTo>
                  <a:lnTo>
                    <a:pt x="42494" y="76236"/>
                  </a:lnTo>
                  <a:close/>
                  <a:moveTo>
                    <a:pt x="46220" y="76236"/>
                  </a:moveTo>
                  <a:lnTo>
                    <a:pt x="46220" y="77486"/>
                  </a:lnTo>
                  <a:lnTo>
                    <a:pt x="49947" y="77486"/>
                  </a:lnTo>
                  <a:lnTo>
                    <a:pt x="49947" y="76236"/>
                  </a:lnTo>
                  <a:close/>
                  <a:moveTo>
                    <a:pt x="53674" y="76236"/>
                  </a:moveTo>
                  <a:lnTo>
                    <a:pt x="53674" y="77486"/>
                  </a:lnTo>
                  <a:lnTo>
                    <a:pt x="57400" y="77486"/>
                  </a:lnTo>
                  <a:lnTo>
                    <a:pt x="57400" y="76236"/>
                  </a:lnTo>
                  <a:close/>
                  <a:moveTo>
                    <a:pt x="61127" y="76236"/>
                  </a:moveTo>
                  <a:lnTo>
                    <a:pt x="61127" y="77486"/>
                  </a:lnTo>
                  <a:lnTo>
                    <a:pt x="64842" y="77486"/>
                  </a:lnTo>
                  <a:lnTo>
                    <a:pt x="64842" y="76236"/>
                  </a:lnTo>
                  <a:close/>
                  <a:moveTo>
                    <a:pt x="68568" y="76236"/>
                  </a:moveTo>
                  <a:lnTo>
                    <a:pt x="68568" y="77486"/>
                  </a:lnTo>
                  <a:lnTo>
                    <a:pt x="72295" y="77486"/>
                  </a:lnTo>
                  <a:lnTo>
                    <a:pt x="72295" y="76236"/>
                  </a:lnTo>
                  <a:close/>
                  <a:moveTo>
                    <a:pt x="76022" y="76236"/>
                  </a:moveTo>
                  <a:lnTo>
                    <a:pt x="76022" y="77486"/>
                  </a:lnTo>
                  <a:lnTo>
                    <a:pt x="79748" y="77486"/>
                  </a:lnTo>
                  <a:lnTo>
                    <a:pt x="79748" y="76236"/>
                  </a:lnTo>
                  <a:close/>
                  <a:moveTo>
                    <a:pt x="83475" y="76236"/>
                  </a:moveTo>
                  <a:lnTo>
                    <a:pt x="83475" y="77486"/>
                  </a:lnTo>
                  <a:lnTo>
                    <a:pt x="87190" y="77486"/>
                  </a:lnTo>
                  <a:lnTo>
                    <a:pt x="87190" y="76236"/>
                  </a:lnTo>
                  <a:close/>
                  <a:moveTo>
                    <a:pt x="91000" y="76391"/>
                  </a:moveTo>
                  <a:lnTo>
                    <a:pt x="90821" y="77617"/>
                  </a:lnTo>
                  <a:cubicBezTo>
                    <a:pt x="92000" y="77784"/>
                    <a:pt x="93143" y="78117"/>
                    <a:pt x="94214" y="78605"/>
                  </a:cubicBezTo>
                  <a:lnTo>
                    <a:pt x="94726" y="77474"/>
                  </a:lnTo>
                  <a:cubicBezTo>
                    <a:pt x="93548" y="76939"/>
                    <a:pt x="92286" y="76569"/>
                    <a:pt x="91000" y="76391"/>
                  </a:cubicBezTo>
                  <a:close/>
                  <a:moveTo>
                    <a:pt x="98013" y="79546"/>
                  </a:moveTo>
                  <a:lnTo>
                    <a:pt x="97215" y="80499"/>
                  </a:lnTo>
                  <a:cubicBezTo>
                    <a:pt x="98120" y="81261"/>
                    <a:pt x="98917" y="82153"/>
                    <a:pt x="99572" y="83130"/>
                  </a:cubicBezTo>
                  <a:lnTo>
                    <a:pt x="100608" y="82439"/>
                  </a:lnTo>
                  <a:cubicBezTo>
                    <a:pt x="99882" y="81356"/>
                    <a:pt x="99001" y="80391"/>
                    <a:pt x="98013" y="79546"/>
                  </a:cubicBezTo>
                  <a:close/>
                  <a:moveTo>
                    <a:pt x="102311" y="85928"/>
                  </a:moveTo>
                  <a:lnTo>
                    <a:pt x="101132" y="86309"/>
                  </a:lnTo>
                  <a:cubicBezTo>
                    <a:pt x="101489" y="87440"/>
                    <a:pt x="101703" y="88607"/>
                    <a:pt x="101751" y="89797"/>
                  </a:cubicBezTo>
                  <a:lnTo>
                    <a:pt x="102989" y="89750"/>
                  </a:lnTo>
                  <a:cubicBezTo>
                    <a:pt x="102942" y="88452"/>
                    <a:pt x="102716" y="87166"/>
                    <a:pt x="102311" y="85928"/>
                  </a:cubicBezTo>
                  <a:close/>
                  <a:moveTo>
                    <a:pt x="101430" y="93333"/>
                  </a:moveTo>
                  <a:cubicBezTo>
                    <a:pt x="101156" y="94488"/>
                    <a:pt x="100727" y="95596"/>
                    <a:pt x="100156" y="96631"/>
                  </a:cubicBezTo>
                  <a:lnTo>
                    <a:pt x="101239" y="97239"/>
                  </a:lnTo>
                  <a:cubicBezTo>
                    <a:pt x="101870" y="96096"/>
                    <a:pt x="102346" y="94881"/>
                    <a:pt x="102632" y="93619"/>
                  </a:cubicBezTo>
                  <a:lnTo>
                    <a:pt x="101430" y="93333"/>
                  </a:lnTo>
                  <a:close/>
                  <a:moveTo>
                    <a:pt x="98024" y="99465"/>
                  </a:moveTo>
                  <a:cubicBezTo>
                    <a:pt x="97191" y="100310"/>
                    <a:pt x="96239" y="101025"/>
                    <a:pt x="95215" y="101608"/>
                  </a:cubicBezTo>
                  <a:lnTo>
                    <a:pt x="95822" y="102692"/>
                  </a:lnTo>
                  <a:cubicBezTo>
                    <a:pt x="96953" y="102061"/>
                    <a:pt x="97989" y="101263"/>
                    <a:pt x="98906" y="100346"/>
                  </a:cubicBezTo>
                  <a:lnTo>
                    <a:pt x="98024" y="99465"/>
                  </a:lnTo>
                  <a:close/>
                  <a:moveTo>
                    <a:pt x="66009" y="103239"/>
                  </a:moveTo>
                  <a:lnTo>
                    <a:pt x="66009" y="104478"/>
                  </a:lnTo>
                  <a:lnTo>
                    <a:pt x="69735" y="104478"/>
                  </a:lnTo>
                  <a:lnTo>
                    <a:pt x="69735" y="103239"/>
                  </a:lnTo>
                  <a:close/>
                  <a:moveTo>
                    <a:pt x="73462" y="103239"/>
                  </a:moveTo>
                  <a:lnTo>
                    <a:pt x="73462" y="104478"/>
                  </a:lnTo>
                  <a:lnTo>
                    <a:pt x="77189" y="104478"/>
                  </a:lnTo>
                  <a:lnTo>
                    <a:pt x="77189" y="103239"/>
                  </a:lnTo>
                  <a:close/>
                  <a:moveTo>
                    <a:pt x="80915" y="103239"/>
                  </a:moveTo>
                  <a:lnTo>
                    <a:pt x="80915" y="104478"/>
                  </a:lnTo>
                  <a:lnTo>
                    <a:pt x="84630" y="104478"/>
                  </a:lnTo>
                  <a:lnTo>
                    <a:pt x="84630" y="103239"/>
                  </a:lnTo>
                  <a:close/>
                  <a:moveTo>
                    <a:pt x="91917" y="102894"/>
                  </a:moveTo>
                  <a:cubicBezTo>
                    <a:pt x="90952" y="103120"/>
                    <a:pt x="89952" y="103239"/>
                    <a:pt x="88952" y="103239"/>
                  </a:cubicBezTo>
                  <a:lnTo>
                    <a:pt x="88357" y="103239"/>
                  </a:lnTo>
                  <a:lnTo>
                    <a:pt x="88357" y="104478"/>
                  </a:lnTo>
                  <a:lnTo>
                    <a:pt x="88952" y="104478"/>
                  </a:lnTo>
                  <a:cubicBezTo>
                    <a:pt x="90047" y="104478"/>
                    <a:pt x="91143" y="104359"/>
                    <a:pt x="92202" y="104109"/>
                  </a:cubicBezTo>
                  <a:lnTo>
                    <a:pt x="91917" y="102894"/>
                  </a:lnTo>
                  <a:close/>
                  <a:moveTo>
                    <a:pt x="62175" y="103644"/>
                  </a:moveTo>
                  <a:cubicBezTo>
                    <a:pt x="60913" y="103954"/>
                    <a:pt x="59698" y="104442"/>
                    <a:pt x="58567" y="105097"/>
                  </a:cubicBezTo>
                  <a:lnTo>
                    <a:pt x="59186" y="106168"/>
                  </a:lnTo>
                  <a:cubicBezTo>
                    <a:pt x="60210" y="105585"/>
                    <a:pt x="61317" y="105132"/>
                    <a:pt x="62472" y="104847"/>
                  </a:cubicBezTo>
                  <a:lnTo>
                    <a:pt x="62175" y="103644"/>
                  </a:lnTo>
                  <a:close/>
                  <a:moveTo>
                    <a:pt x="55495" y="107478"/>
                  </a:moveTo>
                  <a:cubicBezTo>
                    <a:pt x="54590" y="108407"/>
                    <a:pt x="53817" y="109454"/>
                    <a:pt x="53197" y="110597"/>
                  </a:cubicBezTo>
                  <a:lnTo>
                    <a:pt x="54293" y="111193"/>
                  </a:lnTo>
                  <a:cubicBezTo>
                    <a:pt x="54852" y="110145"/>
                    <a:pt x="55555" y="109193"/>
                    <a:pt x="56388" y="108335"/>
                  </a:cubicBezTo>
                  <a:lnTo>
                    <a:pt x="55495" y="107478"/>
                  </a:lnTo>
                  <a:close/>
                  <a:moveTo>
                    <a:pt x="51840" y="114241"/>
                  </a:moveTo>
                  <a:cubicBezTo>
                    <a:pt x="51626" y="115229"/>
                    <a:pt x="51507" y="116253"/>
                    <a:pt x="51507" y="117277"/>
                  </a:cubicBezTo>
                  <a:lnTo>
                    <a:pt x="51507" y="118075"/>
                  </a:lnTo>
                  <a:lnTo>
                    <a:pt x="52745" y="118075"/>
                  </a:lnTo>
                  <a:lnTo>
                    <a:pt x="52745" y="117277"/>
                  </a:lnTo>
                  <a:cubicBezTo>
                    <a:pt x="52745" y="116348"/>
                    <a:pt x="52852" y="115408"/>
                    <a:pt x="53055" y="114503"/>
                  </a:cubicBezTo>
                  <a:lnTo>
                    <a:pt x="51840" y="114241"/>
                  </a:lnTo>
                  <a:close/>
                  <a:moveTo>
                    <a:pt x="51507" y="121801"/>
                  </a:moveTo>
                  <a:lnTo>
                    <a:pt x="51507" y="125528"/>
                  </a:lnTo>
                  <a:lnTo>
                    <a:pt x="52757" y="125528"/>
                  </a:lnTo>
                  <a:lnTo>
                    <a:pt x="52757" y="121801"/>
                  </a:lnTo>
                  <a:close/>
                  <a:moveTo>
                    <a:pt x="51507" y="129243"/>
                  </a:moveTo>
                  <a:lnTo>
                    <a:pt x="51507" y="132969"/>
                  </a:lnTo>
                  <a:lnTo>
                    <a:pt x="52757" y="132969"/>
                  </a:lnTo>
                  <a:lnTo>
                    <a:pt x="52757" y="129243"/>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5"/>
          <p:cNvGrpSpPr/>
          <p:nvPr/>
        </p:nvGrpSpPr>
        <p:grpSpPr>
          <a:xfrm>
            <a:off x="710275" y="2900830"/>
            <a:ext cx="2522400" cy="968999"/>
            <a:chOff x="710275" y="2900830"/>
            <a:chExt cx="2522400" cy="968999"/>
          </a:xfrm>
        </p:grpSpPr>
        <p:sp>
          <p:nvSpPr>
            <p:cNvPr id="1053" name="Google Shape;1053;p35"/>
            <p:cNvSpPr txBox="1"/>
            <p:nvPr/>
          </p:nvSpPr>
          <p:spPr>
            <a:xfrm>
              <a:off x="710275" y="3334929"/>
              <a:ext cx="1884600" cy="5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200" dirty="0" err="1">
                  <a:solidFill>
                    <a:srgbClr val="434343"/>
                  </a:solidFill>
                  <a:latin typeface="Roboto"/>
                  <a:ea typeface="Roboto"/>
                  <a:cs typeface="Roboto"/>
                  <a:sym typeface="Roboto"/>
                </a:rPr>
                <a:t>Telegram’da</a:t>
              </a:r>
              <a:r>
                <a:rPr lang="tr-TR" sz="1200" dirty="0">
                  <a:solidFill>
                    <a:srgbClr val="434343"/>
                  </a:solidFill>
                  <a:latin typeface="Roboto"/>
                  <a:ea typeface="Roboto"/>
                  <a:cs typeface="Roboto"/>
                  <a:sym typeface="Roboto"/>
                </a:rPr>
                <a:t> oynanan bir oyundur. Yeni başlayanlar basit, ileri düzeyler için zorlayıcı adımlar tasarlanmıştır. </a:t>
              </a:r>
              <a:endParaRPr sz="1200" dirty="0">
                <a:solidFill>
                  <a:srgbClr val="434343"/>
                </a:solidFill>
                <a:latin typeface="Roboto"/>
                <a:ea typeface="Roboto"/>
                <a:cs typeface="Roboto"/>
                <a:sym typeface="Roboto"/>
              </a:endParaRPr>
            </a:p>
          </p:txBody>
        </p:sp>
        <p:grpSp>
          <p:nvGrpSpPr>
            <p:cNvPr id="1054" name="Google Shape;1054;p35"/>
            <p:cNvGrpSpPr/>
            <p:nvPr/>
          </p:nvGrpSpPr>
          <p:grpSpPr>
            <a:xfrm rot="10800000">
              <a:off x="2665675" y="2900830"/>
              <a:ext cx="567000" cy="567000"/>
              <a:chOff x="6604775" y="1679913"/>
              <a:chExt cx="567000" cy="567000"/>
            </a:xfrm>
          </p:grpSpPr>
          <p:sp>
            <p:nvSpPr>
              <p:cNvPr id="1055" name="Google Shape;1055;p35"/>
              <p:cNvSpPr/>
              <p:nvPr/>
            </p:nvSpPr>
            <p:spPr>
              <a:xfrm rot="2700000">
                <a:off x="6687810" y="1762948"/>
                <a:ext cx="400930" cy="400930"/>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6762521" y="1837683"/>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35"/>
            <p:cNvSpPr/>
            <p:nvPr/>
          </p:nvSpPr>
          <p:spPr>
            <a:xfrm>
              <a:off x="710275" y="3033719"/>
              <a:ext cx="1650600" cy="301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700" dirty="0">
                  <a:solidFill>
                    <a:srgbClr val="FFFFFF"/>
                  </a:solidFill>
                  <a:latin typeface="Fira Sans Extra Condensed Medium"/>
                  <a:ea typeface="Fira Sans Extra Condensed Medium"/>
                  <a:cs typeface="Fira Sans Extra Condensed Medium"/>
                  <a:sym typeface="Fira Sans Extra Condensed Medium"/>
                </a:rPr>
                <a:t>Hazine Avı</a:t>
              </a:r>
              <a:endParaRPr dirty="0">
                <a:solidFill>
                  <a:srgbClr val="FFFFFF"/>
                </a:solidFill>
              </a:endParaRPr>
            </a:p>
          </p:txBody>
        </p:sp>
      </p:grpSp>
      <p:grpSp>
        <p:nvGrpSpPr>
          <p:cNvPr id="1058" name="Google Shape;1058;p35"/>
          <p:cNvGrpSpPr/>
          <p:nvPr/>
        </p:nvGrpSpPr>
        <p:grpSpPr>
          <a:xfrm>
            <a:off x="5911375" y="2257659"/>
            <a:ext cx="2522400" cy="969012"/>
            <a:chOff x="5911375" y="2257659"/>
            <a:chExt cx="2522400" cy="969012"/>
          </a:xfrm>
        </p:grpSpPr>
        <p:sp>
          <p:nvSpPr>
            <p:cNvPr id="1059" name="Google Shape;1059;p35"/>
            <p:cNvSpPr txBox="1"/>
            <p:nvPr/>
          </p:nvSpPr>
          <p:spPr>
            <a:xfrm>
              <a:off x="6549175" y="2691771"/>
              <a:ext cx="1884600" cy="53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tr-TR" sz="1200" dirty="0">
                  <a:solidFill>
                    <a:srgbClr val="434343"/>
                  </a:solidFill>
                  <a:latin typeface="Roboto"/>
                  <a:ea typeface="Roboto"/>
                  <a:cs typeface="Roboto"/>
                  <a:sym typeface="Roboto"/>
                </a:rPr>
                <a:t>Belirli adımlarla bir robotu kontrol etmeye yönelik hazırlanan, bireysel/grup etkinliğidir.</a:t>
              </a:r>
              <a:endParaRPr sz="1200" dirty="0">
                <a:solidFill>
                  <a:srgbClr val="434343"/>
                </a:solidFill>
                <a:latin typeface="Roboto"/>
                <a:ea typeface="Roboto"/>
                <a:cs typeface="Roboto"/>
                <a:sym typeface="Roboto"/>
              </a:endParaRPr>
            </a:p>
          </p:txBody>
        </p:sp>
        <p:grpSp>
          <p:nvGrpSpPr>
            <p:cNvPr id="1060" name="Google Shape;1060;p35"/>
            <p:cNvGrpSpPr/>
            <p:nvPr/>
          </p:nvGrpSpPr>
          <p:grpSpPr>
            <a:xfrm>
              <a:off x="5911375" y="2257659"/>
              <a:ext cx="567000" cy="567000"/>
              <a:chOff x="6604775" y="1679913"/>
              <a:chExt cx="567000" cy="567000"/>
            </a:xfrm>
          </p:grpSpPr>
          <p:sp>
            <p:nvSpPr>
              <p:cNvPr id="1061" name="Google Shape;1061;p35"/>
              <p:cNvSpPr/>
              <p:nvPr/>
            </p:nvSpPr>
            <p:spPr>
              <a:xfrm rot="2700000">
                <a:off x="6687810" y="1762948"/>
                <a:ext cx="400930" cy="400930"/>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762521" y="1837683"/>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5"/>
            <p:cNvSpPr/>
            <p:nvPr/>
          </p:nvSpPr>
          <p:spPr>
            <a:xfrm>
              <a:off x="6783175" y="2390560"/>
              <a:ext cx="1650600" cy="301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700" dirty="0">
                  <a:solidFill>
                    <a:srgbClr val="FFFFFF"/>
                  </a:solidFill>
                  <a:latin typeface="Fira Sans Extra Condensed Medium"/>
                  <a:ea typeface="Fira Sans Extra Condensed Medium"/>
                  <a:cs typeface="Fira Sans Extra Condensed Medium"/>
                  <a:sym typeface="Fira Sans Extra Condensed Medium"/>
                </a:rPr>
                <a:t>Robot Dansı</a:t>
              </a:r>
              <a:endParaRPr dirty="0">
                <a:solidFill>
                  <a:srgbClr val="FFFFFF"/>
                </a:solidFill>
              </a:endParaRPr>
            </a:p>
          </p:txBody>
        </p:sp>
      </p:grpSp>
      <p:grpSp>
        <p:nvGrpSpPr>
          <p:cNvPr id="1064" name="Google Shape;1064;p35"/>
          <p:cNvGrpSpPr/>
          <p:nvPr/>
        </p:nvGrpSpPr>
        <p:grpSpPr>
          <a:xfrm>
            <a:off x="5911375" y="3543988"/>
            <a:ext cx="2522400" cy="567000"/>
            <a:chOff x="5911375" y="3543988"/>
            <a:chExt cx="2522400" cy="567000"/>
          </a:xfrm>
        </p:grpSpPr>
        <p:grpSp>
          <p:nvGrpSpPr>
            <p:cNvPr id="1066" name="Google Shape;1066;p35"/>
            <p:cNvGrpSpPr/>
            <p:nvPr/>
          </p:nvGrpSpPr>
          <p:grpSpPr>
            <a:xfrm>
              <a:off x="5911375" y="3543988"/>
              <a:ext cx="567000" cy="567000"/>
              <a:chOff x="6604775" y="1679913"/>
              <a:chExt cx="567000" cy="567000"/>
            </a:xfrm>
          </p:grpSpPr>
          <p:sp>
            <p:nvSpPr>
              <p:cNvPr id="1067" name="Google Shape;1067;p35"/>
              <p:cNvSpPr/>
              <p:nvPr/>
            </p:nvSpPr>
            <p:spPr>
              <a:xfrm rot="2700000">
                <a:off x="6687810" y="1762948"/>
                <a:ext cx="400930" cy="400930"/>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6762521" y="1837683"/>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35"/>
            <p:cNvSpPr/>
            <p:nvPr/>
          </p:nvSpPr>
          <p:spPr>
            <a:xfrm>
              <a:off x="6783175" y="3676889"/>
              <a:ext cx="1650600" cy="301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700" dirty="0" err="1">
                  <a:solidFill>
                    <a:srgbClr val="FFFFFF"/>
                  </a:solidFill>
                  <a:latin typeface="Fira Sans Extra Condensed Medium"/>
                  <a:ea typeface="Fira Sans Extra Condensed Medium"/>
                  <a:cs typeface="Fira Sans Extra Condensed Medium"/>
                  <a:sym typeface="Fira Sans Extra Condensed Medium"/>
                </a:rPr>
                <a:t>Haketon</a:t>
              </a:r>
              <a:endParaRPr dirty="0">
                <a:solidFill>
                  <a:srgbClr val="FFFFFF"/>
                </a:solidFill>
              </a:endParaRPr>
            </a:p>
          </p:txBody>
        </p:sp>
      </p:grpSp>
      <p:grpSp>
        <p:nvGrpSpPr>
          <p:cNvPr id="1070" name="Google Shape;1070;p35"/>
          <p:cNvGrpSpPr/>
          <p:nvPr/>
        </p:nvGrpSpPr>
        <p:grpSpPr>
          <a:xfrm>
            <a:off x="710275" y="1614488"/>
            <a:ext cx="3704165" cy="969012"/>
            <a:chOff x="710275" y="1614488"/>
            <a:chExt cx="3704165" cy="969012"/>
          </a:xfrm>
        </p:grpSpPr>
        <p:sp>
          <p:nvSpPr>
            <p:cNvPr id="1071" name="Google Shape;1071;p35"/>
            <p:cNvSpPr txBox="1"/>
            <p:nvPr/>
          </p:nvSpPr>
          <p:spPr>
            <a:xfrm>
              <a:off x="710275" y="2048600"/>
              <a:ext cx="1884600" cy="5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200" dirty="0">
                  <a:solidFill>
                    <a:srgbClr val="434343"/>
                  </a:solidFill>
                  <a:latin typeface="Roboto"/>
                  <a:ea typeface="Roboto"/>
                  <a:cs typeface="Roboto"/>
                  <a:sym typeface="Roboto"/>
                </a:rPr>
                <a:t>Evde ve/veya çevrimi içi ortamda kodlama eğitimi için örnekler tasarlanmıştır. </a:t>
              </a:r>
              <a:endParaRPr sz="1200" dirty="0">
                <a:solidFill>
                  <a:srgbClr val="434343"/>
                </a:solidFill>
                <a:latin typeface="Roboto"/>
                <a:ea typeface="Roboto"/>
                <a:cs typeface="Roboto"/>
                <a:sym typeface="Roboto"/>
              </a:endParaRPr>
            </a:p>
          </p:txBody>
        </p:sp>
        <p:grpSp>
          <p:nvGrpSpPr>
            <p:cNvPr id="1072" name="Google Shape;1072;p35"/>
            <p:cNvGrpSpPr/>
            <p:nvPr/>
          </p:nvGrpSpPr>
          <p:grpSpPr>
            <a:xfrm rot="10800000">
              <a:off x="2665675" y="1614488"/>
              <a:ext cx="567000" cy="567000"/>
              <a:chOff x="8028600" y="1679913"/>
              <a:chExt cx="567000" cy="567000"/>
            </a:xfrm>
          </p:grpSpPr>
          <p:sp>
            <p:nvSpPr>
              <p:cNvPr id="1073" name="Google Shape;1073;p35"/>
              <p:cNvSpPr/>
              <p:nvPr/>
            </p:nvSpPr>
            <p:spPr>
              <a:xfrm rot="2700000">
                <a:off x="8111635" y="1762948"/>
                <a:ext cx="400930" cy="40093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074" name="Google Shape;1074;p35"/>
              <p:cNvSpPr/>
              <p:nvPr/>
            </p:nvSpPr>
            <p:spPr>
              <a:xfrm>
                <a:off x="8186346" y="1837683"/>
                <a:ext cx="251514" cy="251487"/>
              </a:xfrm>
              <a:custGeom>
                <a:avLst/>
                <a:gdLst/>
                <a:ahLst/>
                <a:cxnLst/>
                <a:rect l="l" t="t" r="r" b="b"/>
                <a:pathLst>
                  <a:path w="9098" h="9097" extrusionOk="0">
                    <a:moveTo>
                      <a:pt x="4549" y="0"/>
                    </a:moveTo>
                    <a:cubicBezTo>
                      <a:pt x="2037" y="0"/>
                      <a:pt x="1" y="2036"/>
                      <a:pt x="1" y="4548"/>
                    </a:cubicBezTo>
                    <a:cubicBezTo>
                      <a:pt x="1" y="7060"/>
                      <a:pt x="2037" y="9096"/>
                      <a:pt x="4549" y="9096"/>
                    </a:cubicBezTo>
                    <a:cubicBezTo>
                      <a:pt x="7061" y="9096"/>
                      <a:pt x="9097" y="7060"/>
                      <a:pt x="9097" y="4548"/>
                    </a:cubicBezTo>
                    <a:cubicBezTo>
                      <a:pt x="9097" y="2036"/>
                      <a:pt x="7061" y="0"/>
                      <a:pt x="4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1075" name="Google Shape;1075;p35"/>
            <p:cNvSpPr/>
            <p:nvPr/>
          </p:nvSpPr>
          <p:spPr>
            <a:xfrm>
              <a:off x="710275" y="1747389"/>
              <a:ext cx="1650600" cy="301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Evde Kodlama</a:t>
              </a:r>
              <a:endParaRPr dirty="0">
                <a:solidFill>
                  <a:srgbClr val="FFFFFF"/>
                </a:solidFill>
              </a:endParaRPr>
            </a:p>
          </p:txBody>
        </p:sp>
        <p:cxnSp>
          <p:nvCxnSpPr>
            <p:cNvPr id="1076" name="Google Shape;1076;p35"/>
            <p:cNvCxnSpPr>
              <a:stCxn id="1073" idx="3"/>
            </p:cNvCxnSpPr>
            <p:nvPr/>
          </p:nvCxnSpPr>
          <p:spPr>
            <a:xfrm>
              <a:off x="3149640" y="1897988"/>
              <a:ext cx="1264800" cy="0"/>
            </a:xfrm>
            <a:prstGeom prst="straightConnector1">
              <a:avLst/>
            </a:prstGeom>
            <a:noFill/>
            <a:ln w="19050" cap="flat" cmpd="sng">
              <a:solidFill>
                <a:schemeClr val="accent1"/>
              </a:solidFill>
              <a:prstDash val="solid"/>
              <a:round/>
              <a:headEnd type="none" w="med" len="med"/>
              <a:tailEnd type="triangle" w="med" len="med"/>
            </a:ln>
          </p:spPr>
        </p:cxnSp>
      </p:grpSp>
      <p:sp>
        <p:nvSpPr>
          <p:cNvPr id="31" name="Google Shape;1065;p35">
            <a:extLst>
              <a:ext uri="{FF2B5EF4-FFF2-40B4-BE49-F238E27FC236}">
                <a16:creationId xmlns:a16="http://schemas.microsoft.com/office/drawing/2014/main" xmlns="" id="{336CB9AF-4E43-4D42-8DA0-9943928B9DF1}"/>
              </a:ext>
            </a:extLst>
          </p:cNvPr>
          <p:cNvSpPr txBox="1"/>
          <p:nvPr/>
        </p:nvSpPr>
        <p:spPr>
          <a:xfrm>
            <a:off x="6549175" y="3978100"/>
            <a:ext cx="2370308"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tr-TR" sz="1200" dirty="0">
                <a:solidFill>
                  <a:srgbClr val="434343"/>
                </a:solidFill>
                <a:latin typeface="Roboto"/>
                <a:ea typeface="Roboto"/>
                <a:cs typeface="Roboto"/>
                <a:sym typeface="Roboto"/>
              </a:rPr>
              <a:t>Ülkeler arasında yüz yüze ve/veya çevrim içi düzenlenmektedir. İlk yapılan çalışmalar </a:t>
            </a:r>
            <a:r>
              <a:rPr lang="tr-TR" sz="1200" dirty="0" err="1">
                <a:solidFill>
                  <a:srgbClr val="434343"/>
                </a:solidFill>
                <a:latin typeface="Roboto"/>
                <a:ea typeface="Roboto"/>
                <a:cs typeface="Roboto"/>
                <a:sym typeface="Roboto"/>
              </a:rPr>
              <a:t>Digi</a:t>
            </a:r>
            <a:r>
              <a:rPr lang="tr-TR" sz="1200" dirty="0">
                <a:solidFill>
                  <a:srgbClr val="434343"/>
                </a:solidFill>
                <a:latin typeface="Roboto"/>
                <a:ea typeface="Roboto"/>
                <a:cs typeface="Roboto"/>
                <a:sym typeface="Roboto"/>
              </a:rPr>
              <a:t> Edu </a:t>
            </a:r>
            <a:r>
              <a:rPr lang="tr-TR" sz="1200" dirty="0" err="1">
                <a:solidFill>
                  <a:srgbClr val="434343"/>
                </a:solidFill>
                <a:latin typeface="Roboto"/>
                <a:ea typeface="Roboto"/>
                <a:cs typeface="Roboto"/>
                <a:sym typeface="Roboto"/>
              </a:rPr>
              <a:t>Hack</a:t>
            </a:r>
            <a:r>
              <a:rPr lang="tr-TR" sz="1200" dirty="0">
                <a:solidFill>
                  <a:srgbClr val="434343"/>
                </a:solidFill>
                <a:latin typeface="Roboto"/>
                <a:ea typeface="Roboto"/>
                <a:cs typeface="Roboto"/>
                <a:sym typeface="Roboto"/>
              </a:rPr>
              <a:t> olarak devam etmektedir.</a:t>
            </a:r>
            <a:endParaRPr sz="1200" dirty="0">
              <a:solidFill>
                <a:srgbClr val="434343"/>
              </a:solidFill>
              <a:latin typeface="Roboto"/>
              <a:ea typeface="Roboto"/>
              <a:cs typeface="Roboto"/>
              <a:sym typeface="Roboto"/>
            </a:endParaRPr>
          </a:p>
        </p:txBody>
      </p:sp>
    </p:spTree>
    <p:extLst>
      <p:ext uri="{BB962C8B-B14F-4D97-AF65-F5344CB8AC3E}">
        <p14:creationId xmlns:p14="http://schemas.microsoft.com/office/powerpoint/2010/main" val="3292512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32"/>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Kod Haftası katılımcı öğretmenlerinden beklentiler</a:t>
            </a:r>
            <a:endParaRPr dirty="0"/>
          </a:p>
        </p:txBody>
      </p:sp>
      <p:grpSp>
        <p:nvGrpSpPr>
          <p:cNvPr id="929" name="Google Shape;929;p32"/>
          <p:cNvGrpSpPr/>
          <p:nvPr/>
        </p:nvGrpSpPr>
        <p:grpSpPr>
          <a:xfrm>
            <a:off x="562559" y="1239125"/>
            <a:ext cx="6548656" cy="791050"/>
            <a:chOff x="852325" y="1239125"/>
            <a:chExt cx="5906730" cy="791050"/>
          </a:xfrm>
        </p:grpSpPr>
        <p:sp>
          <p:nvSpPr>
            <p:cNvPr id="930" name="Google Shape;930;p32"/>
            <p:cNvSpPr/>
            <p:nvPr/>
          </p:nvSpPr>
          <p:spPr>
            <a:xfrm>
              <a:off x="852325" y="14783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1"/>
              </a:solidFill>
              <a:prstDash val="solid"/>
              <a:round/>
              <a:headEnd type="none" w="med" len="med"/>
              <a:tailEnd type="oval" w="med" len="med"/>
            </a:ln>
          </p:spPr>
        </p:sp>
        <p:sp>
          <p:nvSpPr>
            <p:cNvPr id="931" name="Google Shape;931;p32"/>
            <p:cNvSpPr/>
            <p:nvPr/>
          </p:nvSpPr>
          <p:spPr>
            <a:xfrm>
              <a:off x="985350" y="1239125"/>
              <a:ext cx="1361100" cy="478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tr-TR" sz="1700" dirty="0" err="1">
                  <a:solidFill>
                    <a:srgbClr val="FFFFFF"/>
                  </a:solidFill>
                  <a:latin typeface="Fira Sans Extra Condensed Medium"/>
                  <a:ea typeface="Fira Sans Extra Condensed Medium"/>
                  <a:cs typeface="Fira Sans Extra Condensed Medium"/>
                  <a:sym typeface="Fira Sans Extra Condensed Medium"/>
                </a:rPr>
                <a:t>Mentorluk</a:t>
              </a:r>
              <a:endParaRPr sz="1700" dirty="0">
                <a:solidFill>
                  <a:srgbClr val="FFFFFF"/>
                </a:solidFill>
                <a:latin typeface="Fira Sans Extra Condensed Medium"/>
                <a:ea typeface="Fira Sans Extra Condensed Medium"/>
                <a:cs typeface="Fira Sans Extra Condensed Medium"/>
              </a:endParaRPr>
            </a:p>
          </p:txBody>
        </p:sp>
        <p:sp>
          <p:nvSpPr>
            <p:cNvPr id="932" name="Google Shape;932;p32"/>
            <p:cNvSpPr/>
            <p:nvPr/>
          </p:nvSpPr>
          <p:spPr>
            <a:xfrm>
              <a:off x="2857255" y="1239125"/>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tr-TR" sz="1200" dirty="0">
                  <a:latin typeface="Roboto"/>
                  <a:ea typeface="Roboto"/>
                  <a:cs typeface="Roboto"/>
                  <a:sym typeface="Roboto"/>
                </a:rPr>
                <a:t>Başta ilindeki öğretmenler olmak üzere, topluluktaki diğer öğretmenlere kodlama eğitimi konusunda destek olmak. </a:t>
              </a:r>
              <a:endParaRPr sz="1200" dirty="0">
                <a:latin typeface="Roboto"/>
                <a:ea typeface="Roboto"/>
                <a:cs typeface="Roboto"/>
                <a:sym typeface="Roboto"/>
              </a:endParaRPr>
            </a:p>
          </p:txBody>
        </p:sp>
        <p:cxnSp>
          <p:nvCxnSpPr>
            <p:cNvPr id="933" name="Google Shape;933;p32"/>
            <p:cNvCxnSpPr>
              <a:stCxn id="931" idx="3"/>
              <a:endCxn id="932" idx="1"/>
            </p:cNvCxnSpPr>
            <p:nvPr/>
          </p:nvCxnSpPr>
          <p:spPr>
            <a:xfrm>
              <a:off x="2346450" y="1478375"/>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34" name="Google Shape;934;p32"/>
          <p:cNvGrpSpPr/>
          <p:nvPr/>
        </p:nvGrpSpPr>
        <p:grpSpPr>
          <a:xfrm>
            <a:off x="969096" y="1913025"/>
            <a:ext cx="6550082" cy="791050"/>
            <a:chOff x="1251400" y="1913025"/>
            <a:chExt cx="5926343" cy="791050"/>
          </a:xfrm>
        </p:grpSpPr>
        <p:sp>
          <p:nvSpPr>
            <p:cNvPr id="935" name="Google Shape;935;p32"/>
            <p:cNvSpPr/>
            <p:nvPr/>
          </p:nvSpPr>
          <p:spPr>
            <a:xfrm>
              <a:off x="1251400" y="21522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2"/>
              </a:solidFill>
              <a:prstDash val="solid"/>
              <a:round/>
              <a:headEnd type="none" w="med" len="med"/>
              <a:tailEnd type="oval" w="med" len="med"/>
            </a:ln>
          </p:spPr>
        </p:sp>
        <p:sp>
          <p:nvSpPr>
            <p:cNvPr id="936" name="Google Shape;936;p32"/>
            <p:cNvSpPr/>
            <p:nvPr/>
          </p:nvSpPr>
          <p:spPr>
            <a:xfrm>
              <a:off x="3275943" y="1913050"/>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tr-TR" sz="1200" dirty="0">
                  <a:latin typeface="Roboto"/>
                  <a:ea typeface="Roboto"/>
                  <a:cs typeface="Roboto"/>
                  <a:sym typeface="Roboto"/>
                </a:rPr>
                <a:t>Belirli aralıklarla eğitimler düzenlemek. </a:t>
              </a:r>
              <a:endParaRPr sz="1200" dirty="0">
                <a:latin typeface="Roboto"/>
                <a:ea typeface="Roboto"/>
                <a:cs typeface="Roboto"/>
                <a:sym typeface="Roboto"/>
              </a:endParaRPr>
            </a:p>
          </p:txBody>
        </p:sp>
        <p:sp>
          <p:nvSpPr>
            <p:cNvPr id="937" name="Google Shape;937;p32"/>
            <p:cNvSpPr/>
            <p:nvPr/>
          </p:nvSpPr>
          <p:spPr>
            <a:xfrm>
              <a:off x="1404039" y="1913025"/>
              <a:ext cx="1361100" cy="478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Eğitim</a:t>
              </a:r>
              <a:endParaRPr dirty="0">
                <a:solidFill>
                  <a:srgbClr val="000000"/>
                </a:solidFill>
              </a:endParaRPr>
            </a:p>
          </p:txBody>
        </p:sp>
        <p:cxnSp>
          <p:nvCxnSpPr>
            <p:cNvPr id="938" name="Google Shape;938;p32"/>
            <p:cNvCxnSpPr>
              <a:stCxn id="937" idx="3"/>
              <a:endCxn id="936" idx="1"/>
            </p:cNvCxnSpPr>
            <p:nvPr/>
          </p:nvCxnSpPr>
          <p:spPr>
            <a:xfrm>
              <a:off x="2765139" y="2152275"/>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39" name="Google Shape;939;p32"/>
          <p:cNvGrpSpPr/>
          <p:nvPr/>
        </p:nvGrpSpPr>
        <p:grpSpPr>
          <a:xfrm>
            <a:off x="1395677" y="2586949"/>
            <a:ext cx="6559600" cy="791026"/>
            <a:chOff x="1670150" y="2586949"/>
            <a:chExt cx="5926282" cy="791026"/>
          </a:xfrm>
        </p:grpSpPr>
        <p:sp>
          <p:nvSpPr>
            <p:cNvPr id="940" name="Google Shape;940;p32"/>
            <p:cNvSpPr/>
            <p:nvPr/>
          </p:nvSpPr>
          <p:spPr>
            <a:xfrm>
              <a:off x="1670150" y="28261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3"/>
              </a:solidFill>
              <a:prstDash val="solid"/>
              <a:round/>
              <a:headEnd type="none" w="med" len="med"/>
              <a:tailEnd type="oval" w="med" len="med"/>
            </a:ln>
          </p:spPr>
        </p:sp>
        <p:sp>
          <p:nvSpPr>
            <p:cNvPr id="941" name="Google Shape;941;p32"/>
            <p:cNvSpPr/>
            <p:nvPr/>
          </p:nvSpPr>
          <p:spPr>
            <a:xfrm>
              <a:off x="1822728" y="2586950"/>
              <a:ext cx="1361100" cy="47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tr-TR" sz="1600" dirty="0">
                  <a:solidFill>
                    <a:srgbClr val="FFFFFF"/>
                  </a:solidFill>
                  <a:latin typeface="Fira Sans Extra Condensed Medium"/>
                  <a:ea typeface="Fira Sans Extra Condensed Medium"/>
                  <a:cs typeface="Fira Sans Extra Condensed Medium"/>
                  <a:sym typeface="Fira Sans Extra Condensed Medium"/>
                </a:rPr>
                <a:t>Yaygınlaştırma</a:t>
              </a:r>
              <a:endParaRPr sz="1200" dirty="0">
                <a:solidFill>
                  <a:srgbClr val="000000"/>
                </a:solidFill>
              </a:endParaRPr>
            </a:p>
          </p:txBody>
        </p:sp>
        <p:sp>
          <p:nvSpPr>
            <p:cNvPr id="942" name="Google Shape;942;p32"/>
            <p:cNvSpPr/>
            <p:nvPr/>
          </p:nvSpPr>
          <p:spPr>
            <a:xfrm>
              <a:off x="3694632" y="2586949"/>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tr-TR" sz="1200" dirty="0">
                  <a:latin typeface="Roboto"/>
                  <a:ea typeface="Roboto"/>
                  <a:cs typeface="Roboto"/>
                  <a:sym typeface="Roboto"/>
                </a:rPr>
                <a:t>Web sitesi üzerinde yayınlanan materyallerini kullanarak yaygınlaştırma çalışmaları yapmak. </a:t>
              </a:r>
              <a:endParaRPr sz="1200" dirty="0">
                <a:latin typeface="Roboto"/>
                <a:ea typeface="Roboto"/>
                <a:cs typeface="Roboto"/>
                <a:sym typeface="Roboto"/>
              </a:endParaRPr>
            </a:p>
          </p:txBody>
        </p:sp>
        <p:cxnSp>
          <p:nvCxnSpPr>
            <p:cNvPr id="943" name="Google Shape;943;p32"/>
            <p:cNvCxnSpPr>
              <a:stCxn id="941" idx="3"/>
              <a:endCxn id="942" idx="1"/>
            </p:cNvCxnSpPr>
            <p:nvPr/>
          </p:nvCxnSpPr>
          <p:spPr>
            <a:xfrm>
              <a:off x="3183828" y="2826200"/>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44" name="Google Shape;944;p32"/>
          <p:cNvGrpSpPr/>
          <p:nvPr/>
        </p:nvGrpSpPr>
        <p:grpSpPr>
          <a:xfrm>
            <a:off x="1822283" y="3260863"/>
            <a:ext cx="6562058" cy="791012"/>
            <a:chOff x="2088925" y="3260863"/>
            <a:chExt cx="5926195" cy="791012"/>
          </a:xfrm>
        </p:grpSpPr>
        <p:sp>
          <p:nvSpPr>
            <p:cNvPr id="945" name="Google Shape;945;p32"/>
            <p:cNvSpPr/>
            <p:nvPr/>
          </p:nvSpPr>
          <p:spPr>
            <a:xfrm>
              <a:off x="2088925" y="35000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accent4"/>
              </a:solidFill>
              <a:prstDash val="solid"/>
              <a:round/>
              <a:headEnd type="none" w="med" len="med"/>
              <a:tailEnd type="oval" w="med" len="med"/>
            </a:ln>
          </p:spPr>
        </p:sp>
        <p:sp>
          <p:nvSpPr>
            <p:cNvPr id="946" name="Google Shape;946;p32"/>
            <p:cNvSpPr/>
            <p:nvPr/>
          </p:nvSpPr>
          <p:spPr>
            <a:xfrm>
              <a:off x="2241417" y="3260863"/>
              <a:ext cx="1361100" cy="478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Yenilik</a:t>
              </a:r>
              <a:endParaRPr dirty="0">
                <a:solidFill>
                  <a:srgbClr val="000000"/>
                </a:solidFill>
              </a:endParaRPr>
            </a:p>
          </p:txBody>
        </p:sp>
        <p:sp>
          <p:nvSpPr>
            <p:cNvPr id="947" name="Google Shape;947;p32"/>
            <p:cNvSpPr/>
            <p:nvPr/>
          </p:nvSpPr>
          <p:spPr>
            <a:xfrm>
              <a:off x="4113320" y="3260874"/>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tr-TR" sz="1200" dirty="0" err="1">
                  <a:latin typeface="Roboto"/>
                  <a:ea typeface="Roboto"/>
                  <a:cs typeface="Roboto"/>
                  <a:sym typeface="Roboto"/>
                </a:rPr>
                <a:t>Hekaton</a:t>
              </a:r>
              <a:r>
                <a:rPr lang="tr-TR" sz="1200" dirty="0">
                  <a:latin typeface="Roboto"/>
                  <a:ea typeface="Roboto"/>
                  <a:cs typeface="Roboto"/>
                  <a:sym typeface="Roboto"/>
                </a:rPr>
                <a:t>, hazine avı, matematik oyunları gibi yenilikçi yöntem ve teknikleri yaygınlaştırmak.  </a:t>
              </a:r>
              <a:endParaRPr sz="1200" dirty="0">
                <a:latin typeface="Roboto"/>
                <a:ea typeface="Roboto"/>
                <a:cs typeface="Roboto"/>
                <a:sym typeface="Roboto"/>
              </a:endParaRPr>
            </a:p>
          </p:txBody>
        </p:sp>
        <p:cxnSp>
          <p:nvCxnSpPr>
            <p:cNvPr id="948" name="Google Shape;948;p32"/>
            <p:cNvCxnSpPr>
              <a:stCxn id="946" idx="3"/>
              <a:endCxn id="947" idx="1"/>
            </p:cNvCxnSpPr>
            <p:nvPr/>
          </p:nvCxnSpPr>
          <p:spPr>
            <a:xfrm>
              <a:off x="3602517" y="3500113"/>
              <a:ext cx="510900" cy="0"/>
            </a:xfrm>
            <a:prstGeom prst="straightConnector1">
              <a:avLst/>
            </a:prstGeom>
            <a:noFill/>
            <a:ln w="9525" cap="flat" cmpd="sng">
              <a:solidFill>
                <a:srgbClr val="000000"/>
              </a:solidFill>
              <a:prstDash val="solid"/>
              <a:round/>
              <a:headEnd type="none" w="med" len="med"/>
              <a:tailEnd type="oval" w="med" len="med"/>
            </a:ln>
          </p:spPr>
        </p:cxnSp>
      </p:grpSp>
      <p:grpSp>
        <p:nvGrpSpPr>
          <p:cNvPr id="949" name="Google Shape;949;p32"/>
          <p:cNvGrpSpPr/>
          <p:nvPr/>
        </p:nvGrpSpPr>
        <p:grpSpPr>
          <a:xfrm>
            <a:off x="2404144" y="3934774"/>
            <a:ext cx="6592142" cy="478502"/>
            <a:chOff x="2660105" y="3934774"/>
            <a:chExt cx="5773703" cy="478502"/>
          </a:xfrm>
        </p:grpSpPr>
        <p:sp>
          <p:nvSpPr>
            <p:cNvPr id="950" name="Google Shape;950;p32"/>
            <p:cNvSpPr/>
            <p:nvPr/>
          </p:nvSpPr>
          <p:spPr>
            <a:xfrm>
              <a:off x="2660105" y="3934775"/>
              <a:ext cx="1361100" cy="4785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tr-TR" sz="1700" dirty="0">
                  <a:solidFill>
                    <a:srgbClr val="FFFFFF"/>
                  </a:solidFill>
                  <a:latin typeface="Fira Sans Extra Condensed Medium"/>
                  <a:sym typeface="Fira Sans Extra Condensed Medium"/>
                </a:rPr>
                <a:t>Raporlama</a:t>
              </a:r>
              <a:endParaRPr dirty="0">
                <a:solidFill>
                  <a:srgbClr val="000000"/>
                </a:solidFill>
              </a:endParaRPr>
            </a:p>
          </p:txBody>
        </p:sp>
        <p:sp>
          <p:nvSpPr>
            <p:cNvPr id="951" name="Google Shape;951;p32"/>
            <p:cNvSpPr/>
            <p:nvPr/>
          </p:nvSpPr>
          <p:spPr>
            <a:xfrm>
              <a:off x="4532009" y="3934774"/>
              <a:ext cx="3901800" cy="4785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tr-TR" sz="1200" dirty="0">
                  <a:latin typeface="Roboto"/>
                  <a:ea typeface="Roboto"/>
                  <a:cs typeface="Roboto"/>
                  <a:sym typeface="Roboto"/>
                </a:rPr>
                <a:t>Sahadaki iyi uygulamaların ve yapılan çalışmaların değerlendirilmesine yönelik raporlama çalışmaları yapmak. </a:t>
              </a:r>
              <a:endParaRPr sz="1200" dirty="0">
                <a:latin typeface="Roboto"/>
                <a:ea typeface="Roboto"/>
                <a:cs typeface="Roboto"/>
                <a:sym typeface="Roboto"/>
              </a:endParaRPr>
            </a:p>
          </p:txBody>
        </p:sp>
        <p:cxnSp>
          <p:nvCxnSpPr>
            <p:cNvPr id="952" name="Google Shape;952;p32"/>
            <p:cNvCxnSpPr>
              <a:stCxn id="950" idx="3"/>
              <a:endCxn id="951" idx="1"/>
            </p:cNvCxnSpPr>
            <p:nvPr/>
          </p:nvCxnSpPr>
          <p:spPr>
            <a:xfrm>
              <a:off x="4021205" y="4174025"/>
              <a:ext cx="510900" cy="0"/>
            </a:xfrm>
            <a:prstGeom prst="straightConnector1">
              <a:avLst/>
            </a:prstGeom>
            <a:noFill/>
            <a:ln w="9525" cap="flat" cmpd="sng">
              <a:solidFill>
                <a:srgbClr val="000000"/>
              </a:solidFill>
              <a:prstDash val="solid"/>
              <a:round/>
              <a:headEnd type="none" w="med" len="med"/>
              <a:tailEnd type="oval" w="med" len="med"/>
            </a:ln>
          </p:spPr>
        </p:cxnSp>
      </p:grpSp>
    </p:spTree>
    <p:extLst>
      <p:ext uri="{BB962C8B-B14F-4D97-AF65-F5344CB8AC3E}">
        <p14:creationId xmlns:p14="http://schemas.microsoft.com/office/powerpoint/2010/main" val="178476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75" name="Google Shape;1175;p37"/>
          <p:cNvSpPr txBox="1"/>
          <p:nvPr/>
        </p:nvSpPr>
        <p:spPr>
          <a:xfrm>
            <a:off x="189247" y="855462"/>
            <a:ext cx="3013800" cy="84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tr-TR" sz="2800" dirty="0">
                <a:latin typeface="Fira Sans Extra Condensed Medium"/>
                <a:ea typeface="Fira Sans Extra Condensed Medium"/>
                <a:cs typeface="Fira Sans Extra Condensed Medium"/>
                <a:sym typeface="Fira Sans Extra Condensed Medium"/>
              </a:rPr>
              <a:t>Hakkında</a:t>
            </a:r>
            <a:endParaRPr sz="2800" dirty="0">
              <a:latin typeface="Fira Sans Extra Condensed Medium"/>
              <a:ea typeface="Fira Sans Extra Condensed Medium"/>
              <a:cs typeface="Fira Sans Extra Condensed Medium"/>
              <a:sym typeface="Fira Sans Extra Condensed Medium"/>
            </a:endParaRPr>
          </a:p>
        </p:txBody>
      </p:sp>
      <p:sp>
        <p:nvSpPr>
          <p:cNvPr id="1176" name="Google Shape;1176;p37"/>
          <p:cNvSpPr txBox="1"/>
          <p:nvPr/>
        </p:nvSpPr>
        <p:spPr>
          <a:xfrm>
            <a:off x="593566" y="1719009"/>
            <a:ext cx="2896200" cy="303332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tr-TR" sz="1200" dirty="0">
                <a:latin typeface="Roboto"/>
                <a:ea typeface="Roboto"/>
                <a:cs typeface="Roboto"/>
                <a:sym typeface="Roboto"/>
              </a:rPr>
              <a:t>AB Kod Haftası, 2013 yılında Avrupa Dijital Gündemi Genç Danışmanlar tarafından başlatılmıştır. </a:t>
            </a:r>
          </a:p>
          <a:p>
            <a:pPr marL="0" lvl="0" indent="0" rtl="0">
              <a:spcBef>
                <a:spcPts val="0"/>
              </a:spcBef>
              <a:spcAft>
                <a:spcPts val="0"/>
              </a:spcAft>
              <a:buNone/>
            </a:pPr>
            <a:endParaRPr lang="tr-TR" sz="1200" dirty="0">
              <a:latin typeface="Roboto"/>
              <a:ea typeface="Roboto"/>
              <a:cs typeface="Roboto"/>
              <a:sym typeface="Roboto"/>
            </a:endParaRPr>
          </a:p>
          <a:p>
            <a:pPr marL="0" lvl="0" indent="0" rtl="0">
              <a:spcBef>
                <a:spcPts val="0"/>
              </a:spcBef>
              <a:spcAft>
                <a:spcPts val="0"/>
              </a:spcAft>
              <a:buNone/>
            </a:pPr>
            <a:r>
              <a:rPr lang="tr-TR" sz="1200" dirty="0">
                <a:latin typeface="Roboto"/>
                <a:ea typeface="Roboto"/>
                <a:cs typeface="Roboto"/>
                <a:sym typeface="Roboto"/>
              </a:rPr>
              <a:t>Avrupa Komisyonu, Dijital Tek Pazar stratejisinin bir parçası olarak AB </a:t>
            </a:r>
            <a:r>
              <a:rPr lang="tr-TR" sz="1200" dirty="0" smtClean="0">
                <a:latin typeface="Roboto"/>
                <a:ea typeface="Roboto"/>
                <a:cs typeface="Roboto"/>
                <a:sym typeface="Roboto"/>
              </a:rPr>
              <a:t>Kod Haftası’nı </a:t>
            </a:r>
            <a:r>
              <a:rPr lang="tr-TR" sz="1200" dirty="0">
                <a:latin typeface="Roboto"/>
                <a:ea typeface="Roboto"/>
                <a:cs typeface="Roboto"/>
                <a:sym typeface="Roboto"/>
              </a:rPr>
              <a:t>desteklemektedir; bu Komisyon, </a:t>
            </a:r>
            <a:r>
              <a:rPr lang="tr-TR" sz="1200" b="1" dirty="0">
                <a:latin typeface="Roboto"/>
                <a:ea typeface="Roboto"/>
                <a:cs typeface="Roboto"/>
                <a:sym typeface="Roboto"/>
              </a:rPr>
              <a:t>Dijital Eğitim </a:t>
            </a:r>
            <a:r>
              <a:rPr lang="tr-TR" sz="1200" b="1" dirty="0" smtClean="0">
                <a:latin typeface="Roboto"/>
                <a:ea typeface="Roboto"/>
                <a:cs typeface="Roboto"/>
                <a:sym typeface="Roboto"/>
              </a:rPr>
              <a:t>Eylem Planı’nda </a:t>
            </a:r>
            <a:r>
              <a:rPr lang="tr-TR" sz="1200" dirty="0">
                <a:latin typeface="Roboto"/>
                <a:ea typeface="Roboto"/>
                <a:cs typeface="Roboto"/>
                <a:sym typeface="Roboto"/>
              </a:rPr>
              <a:t>özellikle okulları girişime katılmaya teşvik etmektedir. </a:t>
            </a:r>
          </a:p>
          <a:p>
            <a:pPr marL="0" lvl="0" indent="0" rtl="0">
              <a:spcBef>
                <a:spcPts val="0"/>
              </a:spcBef>
              <a:spcAft>
                <a:spcPts val="0"/>
              </a:spcAft>
              <a:buNone/>
            </a:pPr>
            <a:endParaRPr lang="tr-TR" sz="1200" dirty="0">
              <a:latin typeface="Roboto"/>
              <a:ea typeface="Roboto"/>
              <a:cs typeface="Roboto"/>
              <a:sym typeface="Roboto"/>
            </a:endParaRPr>
          </a:p>
          <a:p>
            <a:pPr marL="0" lvl="0" indent="0" rtl="0">
              <a:spcBef>
                <a:spcPts val="0"/>
              </a:spcBef>
              <a:spcAft>
                <a:spcPts val="0"/>
              </a:spcAft>
              <a:buNone/>
            </a:pPr>
            <a:r>
              <a:rPr lang="tr-TR" sz="1200" dirty="0">
                <a:latin typeface="Roboto"/>
                <a:ea typeface="Roboto"/>
                <a:cs typeface="Roboto"/>
                <a:sym typeface="Roboto"/>
              </a:rPr>
              <a:t>75’den fazla ülke Kod Haftası’nı desteklemektedir. </a:t>
            </a:r>
          </a:p>
          <a:p>
            <a:pPr marL="0" lvl="0" indent="0" rtl="0">
              <a:spcBef>
                <a:spcPts val="0"/>
              </a:spcBef>
              <a:spcAft>
                <a:spcPts val="0"/>
              </a:spcAft>
              <a:buNone/>
            </a:pPr>
            <a:endParaRPr lang="tr-TR" sz="1200" dirty="0">
              <a:latin typeface="Roboto"/>
              <a:ea typeface="Roboto"/>
              <a:cs typeface="Roboto"/>
              <a:sym typeface="Roboto"/>
            </a:endParaRPr>
          </a:p>
        </p:txBody>
      </p:sp>
      <p:pic>
        <p:nvPicPr>
          <p:cNvPr id="3" name="Resim 2">
            <a:extLst>
              <a:ext uri="{FF2B5EF4-FFF2-40B4-BE49-F238E27FC236}">
                <a16:creationId xmlns:a16="http://schemas.microsoft.com/office/drawing/2014/main" xmlns="" id="{B81F398F-A90C-455B-BF74-C1A8C5767687}"/>
              </a:ext>
            </a:extLst>
          </p:cNvPr>
          <p:cNvPicPr>
            <a:picLocks noChangeAspect="1"/>
          </p:cNvPicPr>
          <p:nvPr/>
        </p:nvPicPr>
        <p:blipFill rotWithShape="1">
          <a:blip r:embed="rId3"/>
          <a:srcRect l="34462"/>
          <a:stretch/>
        </p:blipFill>
        <p:spPr>
          <a:xfrm>
            <a:off x="3572359" y="0"/>
            <a:ext cx="5992742" cy="5143500"/>
          </a:xfrm>
          <a:prstGeom prst="rect">
            <a:avLst/>
          </a:prstGeom>
        </p:spPr>
      </p:pic>
    </p:spTree>
    <p:extLst>
      <p:ext uri="{BB962C8B-B14F-4D97-AF65-F5344CB8AC3E}">
        <p14:creationId xmlns:p14="http://schemas.microsoft.com/office/powerpoint/2010/main" val="361627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42"/>
          <p:cNvSpPr txBox="1">
            <a:spLocks noGrp="1"/>
          </p:cNvSpPr>
          <p:nvPr>
            <p:ph type="title"/>
          </p:nvPr>
        </p:nvSpPr>
        <p:spPr>
          <a:xfrm>
            <a:off x="299569" y="335557"/>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Dijital Eğitim Eylem Planı (2021-2027)</a:t>
            </a:r>
            <a:endParaRPr dirty="0"/>
          </a:p>
        </p:txBody>
      </p:sp>
      <p:grpSp>
        <p:nvGrpSpPr>
          <p:cNvPr id="1389" name="Google Shape;1389;p42"/>
          <p:cNvGrpSpPr/>
          <p:nvPr/>
        </p:nvGrpSpPr>
        <p:grpSpPr>
          <a:xfrm>
            <a:off x="4607563" y="2051500"/>
            <a:ext cx="1578500" cy="1556450"/>
            <a:chOff x="4607563" y="2051500"/>
            <a:chExt cx="1578500" cy="1556450"/>
          </a:xfrm>
        </p:grpSpPr>
        <p:grpSp>
          <p:nvGrpSpPr>
            <p:cNvPr id="1390" name="Google Shape;1390;p42"/>
            <p:cNvGrpSpPr/>
            <p:nvPr/>
          </p:nvGrpSpPr>
          <p:grpSpPr>
            <a:xfrm>
              <a:off x="4607563" y="2051500"/>
              <a:ext cx="1578500" cy="1556450"/>
              <a:chOff x="4607550" y="1975300"/>
              <a:chExt cx="1578500" cy="1556450"/>
            </a:xfrm>
          </p:grpSpPr>
          <p:sp>
            <p:nvSpPr>
              <p:cNvPr id="1391" name="Google Shape;1391;p42"/>
              <p:cNvSpPr/>
              <p:nvPr/>
            </p:nvSpPr>
            <p:spPr>
              <a:xfrm>
                <a:off x="5585350" y="2941925"/>
                <a:ext cx="448600" cy="448600"/>
              </a:xfrm>
              <a:custGeom>
                <a:avLst/>
                <a:gdLst/>
                <a:ahLst/>
                <a:cxnLst/>
                <a:rect l="l" t="t" r="r" b="b"/>
                <a:pathLst>
                  <a:path w="17944" h="17944" extrusionOk="0">
                    <a:moveTo>
                      <a:pt x="8966" y="1"/>
                    </a:moveTo>
                    <a:cubicBezTo>
                      <a:pt x="4013" y="1"/>
                      <a:pt x="0" y="4013"/>
                      <a:pt x="0" y="8966"/>
                    </a:cubicBezTo>
                    <a:cubicBezTo>
                      <a:pt x="0" y="13931"/>
                      <a:pt x="4013" y="17943"/>
                      <a:pt x="8966" y="17943"/>
                    </a:cubicBezTo>
                    <a:cubicBezTo>
                      <a:pt x="13931" y="17943"/>
                      <a:pt x="17943" y="13931"/>
                      <a:pt x="17943" y="8966"/>
                    </a:cubicBezTo>
                    <a:cubicBezTo>
                      <a:pt x="17943" y="4013"/>
                      <a:pt x="13931" y="1"/>
                      <a:pt x="8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4607550" y="1975300"/>
                <a:ext cx="1578500" cy="1556450"/>
              </a:xfrm>
              <a:custGeom>
                <a:avLst/>
                <a:gdLst/>
                <a:ahLst/>
                <a:cxnLst/>
                <a:rect l="l" t="t" r="r" b="b"/>
                <a:pathLst>
                  <a:path w="63140" h="62258" extrusionOk="0">
                    <a:moveTo>
                      <a:pt x="31570" y="0"/>
                    </a:moveTo>
                    <a:cubicBezTo>
                      <a:pt x="30400" y="0"/>
                      <a:pt x="29230" y="447"/>
                      <a:pt x="28337" y="1340"/>
                    </a:cubicBezTo>
                    <a:lnTo>
                      <a:pt x="1786" y="27902"/>
                    </a:lnTo>
                    <a:cubicBezTo>
                      <a:pt x="0" y="29676"/>
                      <a:pt x="0" y="32570"/>
                      <a:pt x="1786" y="34355"/>
                    </a:cubicBezTo>
                    <a:lnTo>
                      <a:pt x="8728" y="41297"/>
                    </a:lnTo>
                    <a:cubicBezTo>
                      <a:pt x="5311" y="44809"/>
                      <a:pt x="5334" y="50417"/>
                      <a:pt x="8799" y="53894"/>
                    </a:cubicBezTo>
                    <a:cubicBezTo>
                      <a:pt x="10551" y="55645"/>
                      <a:pt x="12847" y="56521"/>
                      <a:pt x="15143" y="56521"/>
                    </a:cubicBezTo>
                    <a:cubicBezTo>
                      <a:pt x="17404" y="56521"/>
                      <a:pt x="19665" y="55672"/>
                      <a:pt x="21408" y="53977"/>
                    </a:cubicBezTo>
                    <a:lnTo>
                      <a:pt x="28337" y="60918"/>
                    </a:lnTo>
                    <a:cubicBezTo>
                      <a:pt x="29230" y="61811"/>
                      <a:pt x="30400" y="62258"/>
                      <a:pt x="31570" y="62258"/>
                    </a:cubicBezTo>
                    <a:cubicBezTo>
                      <a:pt x="32740" y="62258"/>
                      <a:pt x="33909" y="61811"/>
                      <a:pt x="34802" y="60918"/>
                    </a:cubicBezTo>
                    <a:lnTo>
                      <a:pt x="61365" y="34355"/>
                    </a:lnTo>
                    <a:cubicBezTo>
                      <a:pt x="63139" y="32570"/>
                      <a:pt x="63139" y="29676"/>
                      <a:pt x="61365" y="27902"/>
                    </a:cubicBezTo>
                    <a:lnTo>
                      <a:pt x="54424" y="20961"/>
                    </a:lnTo>
                    <a:cubicBezTo>
                      <a:pt x="54436" y="20961"/>
                      <a:pt x="54436" y="20949"/>
                      <a:pt x="54448" y="20949"/>
                    </a:cubicBezTo>
                    <a:cubicBezTo>
                      <a:pt x="57948" y="17437"/>
                      <a:pt x="57948" y="11757"/>
                      <a:pt x="54448" y="8257"/>
                    </a:cubicBezTo>
                    <a:cubicBezTo>
                      <a:pt x="52698" y="6507"/>
                      <a:pt x="50400" y="5632"/>
                      <a:pt x="48102" y="5632"/>
                    </a:cubicBezTo>
                    <a:cubicBezTo>
                      <a:pt x="45804" y="5632"/>
                      <a:pt x="43506" y="6507"/>
                      <a:pt x="41756" y="8257"/>
                    </a:cubicBezTo>
                    <a:cubicBezTo>
                      <a:pt x="41744" y="8257"/>
                      <a:pt x="41744" y="8269"/>
                      <a:pt x="41732" y="8281"/>
                    </a:cubicBezTo>
                    <a:lnTo>
                      <a:pt x="34802" y="1340"/>
                    </a:lnTo>
                    <a:cubicBezTo>
                      <a:pt x="33909" y="447"/>
                      <a:pt x="32740" y="0"/>
                      <a:pt x="31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42"/>
            <p:cNvSpPr/>
            <p:nvPr/>
          </p:nvSpPr>
          <p:spPr>
            <a:xfrm>
              <a:off x="5609463" y="3042225"/>
              <a:ext cx="400375" cy="400375"/>
            </a:xfrm>
            <a:custGeom>
              <a:avLst/>
              <a:gdLst/>
              <a:ahLst/>
              <a:cxnLst/>
              <a:rect l="l" t="t" r="r" b="b"/>
              <a:pathLst>
                <a:path w="16015" h="16015" extrusionOk="0">
                  <a:moveTo>
                    <a:pt x="8002" y="1"/>
                  </a:moveTo>
                  <a:cubicBezTo>
                    <a:pt x="3585" y="1"/>
                    <a:pt x="1" y="3585"/>
                    <a:pt x="1" y="8002"/>
                  </a:cubicBezTo>
                  <a:cubicBezTo>
                    <a:pt x="1" y="12431"/>
                    <a:pt x="3585" y="16015"/>
                    <a:pt x="8002" y="16015"/>
                  </a:cubicBezTo>
                  <a:cubicBezTo>
                    <a:pt x="12431" y="16015"/>
                    <a:pt x="16015" y="12431"/>
                    <a:pt x="16015" y="8002"/>
                  </a:cubicBezTo>
                  <a:cubicBezTo>
                    <a:pt x="16015" y="3585"/>
                    <a:pt x="12431" y="1"/>
                    <a:pt x="8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42"/>
          <p:cNvGrpSpPr/>
          <p:nvPr/>
        </p:nvGrpSpPr>
        <p:grpSpPr>
          <a:xfrm>
            <a:off x="2957963" y="2053275"/>
            <a:ext cx="1578475" cy="1556175"/>
            <a:chOff x="2957963" y="2053275"/>
            <a:chExt cx="1578475" cy="1556175"/>
          </a:xfrm>
        </p:grpSpPr>
        <p:grpSp>
          <p:nvGrpSpPr>
            <p:cNvPr id="1402" name="Google Shape;1402;p42"/>
            <p:cNvGrpSpPr/>
            <p:nvPr/>
          </p:nvGrpSpPr>
          <p:grpSpPr>
            <a:xfrm>
              <a:off x="2957963" y="2053275"/>
              <a:ext cx="1578475" cy="1556175"/>
              <a:chOff x="2957950" y="1977075"/>
              <a:chExt cx="1578475" cy="1556175"/>
            </a:xfrm>
          </p:grpSpPr>
          <p:sp>
            <p:nvSpPr>
              <p:cNvPr id="1403" name="Google Shape;1403;p42"/>
              <p:cNvSpPr/>
              <p:nvPr/>
            </p:nvSpPr>
            <p:spPr>
              <a:xfrm>
                <a:off x="3110350" y="2118325"/>
                <a:ext cx="448575" cy="448575"/>
              </a:xfrm>
              <a:custGeom>
                <a:avLst/>
                <a:gdLst/>
                <a:ahLst/>
                <a:cxnLst/>
                <a:rect l="l" t="t" r="r" b="b"/>
                <a:pathLst>
                  <a:path w="17943" h="17943" extrusionOk="0">
                    <a:moveTo>
                      <a:pt x="8965" y="0"/>
                    </a:moveTo>
                    <a:cubicBezTo>
                      <a:pt x="4012" y="0"/>
                      <a:pt x="0" y="4012"/>
                      <a:pt x="0" y="8965"/>
                    </a:cubicBezTo>
                    <a:cubicBezTo>
                      <a:pt x="0" y="13918"/>
                      <a:pt x="4012" y="17943"/>
                      <a:pt x="8965" y="17943"/>
                    </a:cubicBezTo>
                    <a:cubicBezTo>
                      <a:pt x="13930" y="17943"/>
                      <a:pt x="17943" y="13918"/>
                      <a:pt x="17943" y="8965"/>
                    </a:cubicBezTo>
                    <a:cubicBezTo>
                      <a:pt x="17943" y="4012"/>
                      <a:pt x="13930" y="0"/>
                      <a:pt x="8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2957950" y="1977075"/>
                <a:ext cx="1578475" cy="1556175"/>
              </a:xfrm>
              <a:custGeom>
                <a:avLst/>
                <a:gdLst/>
                <a:ahLst/>
                <a:cxnLst/>
                <a:rect l="l" t="t" r="r" b="b"/>
                <a:pathLst>
                  <a:path w="63139" h="62247" extrusionOk="0">
                    <a:moveTo>
                      <a:pt x="31571" y="0"/>
                    </a:moveTo>
                    <a:cubicBezTo>
                      <a:pt x="30403" y="0"/>
                      <a:pt x="29236" y="447"/>
                      <a:pt x="28349" y="1340"/>
                    </a:cubicBezTo>
                    <a:lnTo>
                      <a:pt x="1786" y="27891"/>
                    </a:lnTo>
                    <a:cubicBezTo>
                      <a:pt x="0" y="29677"/>
                      <a:pt x="0" y="32570"/>
                      <a:pt x="1786" y="34356"/>
                    </a:cubicBezTo>
                    <a:lnTo>
                      <a:pt x="8727" y="41297"/>
                    </a:lnTo>
                    <a:cubicBezTo>
                      <a:pt x="5310" y="44810"/>
                      <a:pt x="5334" y="50417"/>
                      <a:pt x="8811" y="53894"/>
                    </a:cubicBezTo>
                    <a:cubicBezTo>
                      <a:pt x="10562" y="55646"/>
                      <a:pt x="12855" y="56521"/>
                      <a:pt x="15149" y="56521"/>
                    </a:cubicBezTo>
                    <a:cubicBezTo>
                      <a:pt x="17407" y="56521"/>
                      <a:pt x="19665" y="55673"/>
                      <a:pt x="21407" y="53977"/>
                    </a:cubicBezTo>
                    <a:lnTo>
                      <a:pt x="28349" y="60907"/>
                    </a:lnTo>
                    <a:cubicBezTo>
                      <a:pt x="29236" y="61800"/>
                      <a:pt x="30403" y="62246"/>
                      <a:pt x="31571" y="62246"/>
                    </a:cubicBezTo>
                    <a:cubicBezTo>
                      <a:pt x="32739" y="62246"/>
                      <a:pt x="33909" y="61800"/>
                      <a:pt x="34802" y="60907"/>
                    </a:cubicBezTo>
                    <a:lnTo>
                      <a:pt x="61365" y="34356"/>
                    </a:lnTo>
                    <a:cubicBezTo>
                      <a:pt x="63139" y="32570"/>
                      <a:pt x="63139" y="29677"/>
                      <a:pt x="61365" y="27891"/>
                    </a:cubicBezTo>
                    <a:lnTo>
                      <a:pt x="54423" y="20961"/>
                    </a:lnTo>
                    <a:cubicBezTo>
                      <a:pt x="54459" y="20926"/>
                      <a:pt x="54495" y="20902"/>
                      <a:pt x="54519" y="20866"/>
                    </a:cubicBezTo>
                    <a:cubicBezTo>
                      <a:pt x="58031" y="17366"/>
                      <a:pt x="58031" y="11686"/>
                      <a:pt x="54519" y="8174"/>
                    </a:cubicBezTo>
                    <a:cubicBezTo>
                      <a:pt x="52769" y="6424"/>
                      <a:pt x="50474" y="5549"/>
                      <a:pt x="48177" y="5549"/>
                    </a:cubicBezTo>
                    <a:cubicBezTo>
                      <a:pt x="45881" y="5549"/>
                      <a:pt x="43583" y="6424"/>
                      <a:pt x="41827" y="8174"/>
                    </a:cubicBezTo>
                    <a:cubicBezTo>
                      <a:pt x="41803" y="8210"/>
                      <a:pt x="41779" y="8246"/>
                      <a:pt x="41743" y="8281"/>
                    </a:cubicBezTo>
                    <a:lnTo>
                      <a:pt x="34802" y="1340"/>
                    </a:lnTo>
                    <a:cubicBezTo>
                      <a:pt x="33909" y="447"/>
                      <a:pt x="32739" y="0"/>
                      <a:pt x="31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42"/>
            <p:cNvSpPr/>
            <p:nvPr/>
          </p:nvSpPr>
          <p:spPr>
            <a:xfrm>
              <a:off x="3134163" y="2218325"/>
              <a:ext cx="400975" cy="400975"/>
            </a:xfrm>
            <a:custGeom>
              <a:avLst/>
              <a:gdLst/>
              <a:ahLst/>
              <a:cxnLst/>
              <a:rect l="l" t="t" r="r" b="b"/>
              <a:pathLst>
                <a:path w="16039" h="16039" extrusionOk="0">
                  <a:moveTo>
                    <a:pt x="8013" y="0"/>
                  </a:moveTo>
                  <a:cubicBezTo>
                    <a:pt x="3596" y="0"/>
                    <a:pt x="1" y="3584"/>
                    <a:pt x="1" y="8013"/>
                  </a:cubicBezTo>
                  <a:cubicBezTo>
                    <a:pt x="1" y="12443"/>
                    <a:pt x="3596" y="16038"/>
                    <a:pt x="8013" y="16038"/>
                  </a:cubicBezTo>
                  <a:cubicBezTo>
                    <a:pt x="12443" y="16038"/>
                    <a:pt x="16038" y="12443"/>
                    <a:pt x="16038" y="8013"/>
                  </a:cubicBezTo>
                  <a:cubicBezTo>
                    <a:pt x="16038" y="3584"/>
                    <a:pt x="12443" y="0"/>
                    <a:pt x="8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42"/>
          <p:cNvGrpSpPr/>
          <p:nvPr/>
        </p:nvGrpSpPr>
        <p:grpSpPr>
          <a:xfrm>
            <a:off x="6476056" y="3689392"/>
            <a:ext cx="2133050" cy="1129577"/>
            <a:chOff x="6297825" y="3225447"/>
            <a:chExt cx="2133050" cy="863315"/>
          </a:xfrm>
        </p:grpSpPr>
        <p:grpSp>
          <p:nvGrpSpPr>
            <p:cNvPr id="1419" name="Google Shape;1419;p42"/>
            <p:cNvGrpSpPr/>
            <p:nvPr/>
          </p:nvGrpSpPr>
          <p:grpSpPr>
            <a:xfrm>
              <a:off x="6348644" y="3225447"/>
              <a:ext cx="2082231" cy="863315"/>
              <a:chOff x="6348644" y="2810750"/>
              <a:chExt cx="2082231" cy="863315"/>
            </a:xfrm>
          </p:grpSpPr>
          <p:sp>
            <p:nvSpPr>
              <p:cNvPr id="1420" name="Google Shape;1420;p42"/>
              <p:cNvSpPr txBox="1"/>
              <p:nvPr/>
            </p:nvSpPr>
            <p:spPr>
              <a:xfrm>
                <a:off x="6348644" y="3083965"/>
                <a:ext cx="2079600" cy="590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200" dirty="0">
                    <a:latin typeface="Roboto"/>
                    <a:ea typeface="Roboto"/>
                    <a:cs typeface="Roboto"/>
                    <a:sym typeface="Roboto"/>
                  </a:rPr>
                  <a:t>Dijital dönüşüm için dijital becerilerin ve yetkinliklerin geliştirilmesi</a:t>
                </a:r>
                <a:endParaRPr sz="1200" dirty="0">
                  <a:latin typeface="Roboto"/>
                  <a:ea typeface="Roboto"/>
                  <a:cs typeface="Roboto"/>
                  <a:sym typeface="Roboto"/>
                </a:endParaRPr>
              </a:p>
            </p:txBody>
          </p:sp>
          <p:sp>
            <p:nvSpPr>
              <p:cNvPr id="1421" name="Google Shape;1421;p42"/>
              <p:cNvSpPr txBox="1"/>
              <p:nvPr/>
            </p:nvSpPr>
            <p:spPr>
              <a:xfrm>
                <a:off x="6351275" y="2810750"/>
                <a:ext cx="20796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tr-TR" sz="1700" dirty="0">
                    <a:solidFill>
                      <a:schemeClr val="accent2"/>
                    </a:solidFill>
                    <a:latin typeface="Fira Sans Extra Condensed Medium"/>
                    <a:ea typeface="Fira Sans Extra Condensed Medium"/>
                    <a:cs typeface="Fira Sans Extra Condensed Medium"/>
                    <a:sym typeface="Fira Sans Extra Condensed Medium"/>
                  </a:rPr>
                  <a:t>2. Stratejik Öncelik</a:t>
                </a:r>
                <a:endParaRPr sz="1700" dirty="0">
                  <a:solidFill>
                    <a:schemeClr val="accent2"/>
                  </a:solidFill>
                  <a:latin typeface="Fira Sans Extra Condensed Medium"/>
                  <a:ea typeface="Fira Sans Extra Condensed Medium"/>
                  <a:cs typeface="Fira Sans Extra Condensed Medium"/>
                  <a:sym typeface="Fira Sans Extra Condensed Medium"/>
                </a:endParaRPr>
              </a:p>
            </p:txBody>
          </p:sp>
        </p:grpSp>
        <p:cxnSp>
          <p:nvCxnSpPr>
            <p:cNvPr id="1422" name="Google Shape;1422;p42"/>
            <p:cNvCxnSpPr/>
            <p:nvPr/>
          </p:nvCxnSpPr>
          <p:spPr>
            <a:xfrm rot="10800000">
              <a:off x="6297825" y="3242400"/>
              <a:ext cx="2038200" cy="0"/>
            </a:xfrm>
            <a:prstGeom prst="straightConnector1">
              <a:avLst/>
            </a:prstGeom>
            <a:noFill/>
            <a:ln w="9525" cap="flat" cmpd="sng">
              <a:solidFill>
                <a:schemeClr val="accent2"/>
              </a:solidFill>
              <a:prstDash val="solid"/>
              <a:round/>
              <a:headEnd type="none" w="med" len="med"/>
              <a:tailEnd type="none" w="med" len="med"/>
            </a:ln>
          </p:spPr>
        </p:cxnSp>
      </p:grpSp>
      <p:grpSp>
        <p:nvGrpSpPr>
          <p:cNvPr id="1423" name="Google Shape;1423;p42"/>
          <p:cNvGrpSpPr/>
          <p:nvPr/>
        </p:nvGrpSpPr>
        <p:grpSpPr>
          <a:xfrm>
            <a:off x="706147" y="1278610"/>
            <a:ext cx="2135878" cy="1145777"/>
            <a:chOff x="706147" y="1585119"/>
            <a:chExt cx="2135878" cy="839268"/>
          </a:xfrm>
        </p:grpSpPr>
        <p:grpSp>
          <p:nvGrpSpPr>
            <p:cNvPr id="1424" name="Google Shape;1424;p42"/>
            <p:cNvGrpSpPr/>
            <p:nvPr/>
          </p:nvGrpSpPr>
          <p:grpSpPr>
            <a:xfrm>
              <a:off x="706147" y="1585119"/>
              <a:ext cx="2089253" cy="839268"/>
              <a:chOff x="706147" y="1999175"/>
              <a:chExt cx="2089253" cy="839268"/>
            </a:xfrm>
          </p:grpSpPr>
          <p:sp>
            <p:nvSpPr>
              <p:cNvPr id="1425" name="Google Shape;1425;p42"/>
              <p:cNvSpPr txBox="1"/>
              <p:nvPr/>
            </p:nvSpPr>
            <p:spPr>
              <a:xfrm>
                <a:off x="706147" y="2248343"/>
                <a:ext cx="207960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200" dirty="0">
                    <a:latin typeface="Roboto"/>
                    <a:ea typeface="Roboto"/>
                    <a:cs typeface="Roboto"/>
                    <a:sym typeface="Roboto"/>
                  </a:rPr>
                  <a:t>Yüksek performanslı bir dijital eğitim ekosisteminin gelişimini teşvik etmek</a:t>
                </a:r>
                <a:endParaRPr sz="1200" dirty="0">
                  <a:latin typeface="Roboto"/>
                  <a:ea typeface="Roboto"/>
                  <a:cs typeface="Roboto"/>
                  <a:sym typeface="Roboto"/>
                </a:endParaRPr>
              </a:p>
            </p:txBody>
          </p:sp>
          <p:sp>
            <p:nvSpPr>
              <p:cNvPr id="1426" name="Google Shape;1426;p42"/>
              <p:cNvSpPr txBox="1"/>
              <p:nvPr/>
            </p:nvSpPr>
            <p:spPr>
              <a:xfrm>
                <a:off x="715800" y="1999175"/>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700" dirty="0">
                    <a:solidFill>
                      <a:schemeClr val="accent5"/>
                    </a:solidFill>
                    <a:latin typeface="Fira Sans Extra Condensed Medium"/>
                    <a:ea typeface="Fira Sans Extra Condensed Medium"/>
                    <a:cs typeface="Fira Sans Extra Condensed Medium"/>
                    <a:sym typeface="Fira Sans Extra Condensed Medium"/>
                  </a:rPr>
                  <a:t>1. Stratejik Öncelik </a:t>
                </a:r>
                <a:endParaRPr sz="1700" dirty="0">
                  <a:solidFill>
                    <a:schemeClr val="accent5"/>
                  </a:solidFill>
                  <a:latin typeface="Fira Sans Extra Condensed Medium"/>
                  <a:ea typeface="Fira Sans Extra Condensed Medium"/>
                  <a:cs typeface="Fira Sans Extra Condensed Medium"/>
                  <a:sym typeface="Fira Sans Extra Condensed Medium"/>
                </a:endParaRPr>
              </a:p>
            </p:txBody>
          </p:sp>
        </p:grpSp>
        <p:cxnSp>
          <p:nvCxnSpPr>
            <p:cNvPr id="1427" name="Google Shape;1427;p42"/>
            <p:cNvCxnSpPr/>
            <p:nvPr/>
          </p:nvCxnSpPr>
          <p:spPr>
            <a:xfrm rot="10800000">
              <a:off x="807425" y="2418813"/>
              <a:ext cx="2034600" cy="0"/>
            </a:xfrm>
            <a:prstGeom prst="straightConnector1">
              <a:avLst/>
            </a:prstGeom>
            <a:noFill/>
            <a:ln w="9525" cap="flat" cmpd="sng">
              <a:solidFill>
                <a:schemeClr val="accent5"/>
              </a:solidFill>
              <a:prstDash val="solid"/>
              <a:round/>
              <a:headEnd type="none" w="med" len="med"/>
              <a:tailEnd type="none" w="med" len="med"/>
            </a:ln>
          </p:spPr>
        </p:cxnSp>
      </p:grpSp>
      <p:grpSp>
        <p:nvGrpSpPr>
          <p:cNvPr id="1433" name="Google Shape;1433;p42"/>
          <p:cNvGrpSpPr/>
          <p:nvPr/>
        </p:nvGrpSpPr>
        <p:grpSpPr>
          <a:xfrm>
            <a:off x="5697312" y="3103833"/>
            <a:ext cx="224702" cy="277160"/>
            <a:chOff x="3330525" y="4399275"/>
            <a:chExt cx="390650" cy="481850"/>
          </a:xfrm>
        </p:grpSpPr>
        <p:sp>
          <p:nvSpPr>
            <p:cNvPr id="1434" name="Google Shape;1434;p42"/>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5" name="Google Shape;1435;p42"/>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6" name="Google Shape;1436;p42"/>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7" name="Google Shape;1437;p42"/>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8" name="Google Shape;1438;p42"/>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39" name="Google Shape;1439;p42"/>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0" name="Google Shape;1440;p42"/>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41" name="Google Shape;1441;p42"/>
          <p:cNvGrpSpPr/>
          <p:nvPr/>
        </p:nvGrpSpPr>
        <p:grpSpPr>
          <a:xfrm>
            <a:off x="3231209" y="2280241"/>
            <a:ext cx="206899" cy="277146"/>
            <a:chOff x="3938800" y="4399275"/>
            <a:chExt cx="359700" cy="481825"/>
          </a:xfrm>
        </p:grpSpPr>
        <p:sp>
          <p:nvSpPr>
            <p:cNvPr id="1442" name="Google Shape;1442;p42"/>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3" name="Google Shape;1443;p42"/>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4" name="Google Shape;1444;p42"/>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5" name="Google Shape;1445;p42"/>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6" name="Google Shape;1446;p42"/>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0" name="Metin kutusu 69">
            <a:extLst>
              <a:ext uri="{FF2B5EF4-FFF2-40B4-BE49-F238E27FC236}">
                <a16:creationId xmlns:a16="http://schemas.microsoft.com/office/drawing/2014/main" xmlns="" id="{23393DC5-A9F2-4CB1-986C-3C45B715DFE7}"/>
              </a:ext>
            </a:extLst>
          </p:cNvPr>
          <p:cNvSpPr txBox="1"/>
          <p:nvPr/>
        </p:nvSpPr>
        <p:spPr>
          <a:xfrm>
            <a:off x="667231" y="2458286"/>
            <a:ext cx="2219608" cy="2462213"/>
          </a:xfrm>
          <a:prstGeom prst="rect">
            <a:avLst/>
          </a:prstGeom>
          <a:noFill/>
        </p:spPr>
        <p:txBody>
          <a:bodyPr wrap="square">
            <a:spAutoFit/>
          </a:bodyPr>
          <a:lstStyle/>
          <a:p>
            <a:pPr marL="171450" indent="-171450">
              <a:buFont typeface="Arial" panose="020B0604020202020204" pitchFamily="34" charset="0"/>
              <a:buChar char="•"/>
            </a:pPr>
            <a:r>
              <a:rPr lang="tr-TR" sz="1100" dirty="0"/>
              <a:t>altyapı, bağlantı ve dijital ekipman</a:t>
            </a:r>
          </a:p>
          <a:p>
            <a:pPr marL="171450" indent="-171450">
              <a:buFont typeface="Arial" panose="020B0604020202020204" pitchFamily="34" charset="0"/>
              <a:buChar char="•"/>
            </a:pPr>
            <a:r>
              <a:rPr lang="tr-TR" sz="1100" dirty="0"/>
              <a:t>güncel kurumsal yetenekler dâhil olmak üzere etkili dijital kapasite planlama ve geliştirme</a:t>
            </a:r>
          </a:p>
          <a:p>
            <a:pPr marL="171450" indent="-171450">
              <a:buFont typeface="Arial" panose="020B0604020202020204" pitchFamily="34" charset="0"/>
              <a:buChar char="•"/>
            </a:pPr>
            <a:r>
              <a:rPr lang="tr-TR" sz="1100" dirty="0">
                <a:solidFill>
                  <a:schemeClr val="accent5"/>
                </a:solidFill>
              </a:rPr>
              <a:t>dijital olarak yetkin ve kendine güvenen öğretmenler ve eğitim ve öğretim personeli</a:t>
            </a:r>
          </a:p>
          <a:p>
            <a:pPr marL="171450" indent="-171450">
              <a:buFont typeface="Arial" panose="020B0604020202020204" pitchFamily="34" charset="0"/>
              <a:buChar char="•"/>
            </a:pPr>
            <a:r>
              <a:rPr lang="tr-TR" sz="1100" dirty="0">
                <a:solidFill>
                  <a:schemeClr val="accent2"/>
                </a:solidFill>
              </a:rPr>
              <a:t>gizlilik ve etik standartlara saygı gösteren yüksek kaliteli öğrenim içeriği, kullanıcı dostu araçlar ve güvenli platformlar</a:t>
            </a:r>
          </a:p>
        </p:txBody>
      </p:sp>
      <p:sp>
        <p:nvSpPr>
          <p:cNvPr id="72" name="Metin kutusu 71">
            <a:extLst>
              <a:ext uri="{FF2B5EF4-FFF2-40B4-BE49-F238E27FC236}">
                <a16:creationId xmlns:a16="http://schemas.microsoft.com/office/drawing/2014/main" xmlns="" id="{3D225268-B1EA-478B-8C89-16825C7C4EB7}"/>
              </a:ext>
            </a:extLst>
          </p:cNvPr>
          <p:cNvSpPr txBox="1"/>
          <p:nvPr/>
        </p:nvSpPr>
        <p:spPr>
          <a:xfrm>
            <a:off x="6498521" y="890254"/>
            <a:ext cx="2218444" cy="2800767"/>
          </a:xfrm>
          <a:prstGeom prst="rect">
            <a:avLst/>
          </a:prstGeom>
          <a:noFill/>
        </p:spPr>
        <p:txBody>
          <a:bodyPr wrap="square">
            <a:spAutoFit/>
          </a:bodyPr>
          <a:lstStyle/>
          <a:p>
            <a:pPr marL="171450" lvl="3" indent="-171450">
              <a:buFont typeface="Arial" panose="020B0604020202020204" pitchFamily="34" charset="0"/>
              <a:buChar char="•"/>
            </a:pPr>
            <a:r>
              <a:rPr lang="tr-TR" sz="1100" dirty="0">
                <a:solidFill>
                  <a:schemeClr val="accent5"/>
                </a:solidFill>
              </a:rPr>
              <a:t>erken yaşlardan itibaren temel dijital beceriler ve yetkinlikler </a:t>
            </a:r>
            <a:r>
              <a:rPr lang="tr-TR" sz="1100" dirty="0">
                <a:solidFill>
                  <a:schemeClr val="tx1"/>
                </a:solidFill>
              </a:rPr>
              <a:t>(dezenformasyonla mücadele dâhil dijital okuryazarlık, bilgisayar eğitimi, Yapay zekâ gibi veri yoğun teknolojiler hakkında iyi bilgi ve anlayış geliştirme)</a:t>
            </a:r>
          </a:p>
          <a:p>
            <a:pPr marL="171450" indent="-171450" algn="l">
              <a:buFont typeface="Arial" panose="020B0604020202020204" pitchFamily="34" charset="0"/>
              <a:buChar char="•"/>
            </a:pPr>
            <a:r>
              <a:rPr lang="tr-TR" sz="1100" dirty="0"/>
              <a:t>daha fazla </a:t>
            </a:r>
            <a:r>
              <a:rPr lang="tr-TR" sz="1100" dirty="0">
                <a:solidFill>
                  <a:schemeClr val="accent2"/>
                </a:solidFill>
              </a:rPr>
              <a:t>dijital uzman, üreten</a:t>
            </a:r>
            <a:r>
              <a:rPr lang="tr-TR" sz="1100" dirty="0"/>
              <a:t> ve aynı zamanda kızların ve genç kadınların dijital çalışmalar ve kariyerlerde eşit şekilde temsil edilmesini sağlayan </a:t>
            </a:r>
            <a:r>
              <a:rPr lang="tr-TR" sz="1100" dirty="0">
                <a:solidFill>
                  <a:schemeClr val="accent2"/>
                </a:solidFill>
              </a:rPr>
              <a:t>gelişmiş dijital beceriler</a:t>
            </a:r>
          </a:p>
        </p:txBody>
      </p:sp>
    </p:spTree>
    <p:extLst>
      <p:ext uri="{BB962C8B-B14F-4D97-AF65-F5344CB8AC3E}">
        <p14:creationId xmlns:p14="http://schemas.microsoft.com/office/powerpoint/2010/main" val="195399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75;p37">
            <a:extLst>
              <a:ext uri="{FF2B5EF4-FFF2-40B4-BE49-F238E27FC236}">
                <a16:creationId xmlns:a16="http://schemas.microsoft.com/office/drawing/2014/main" xmlns="" id="{D64D5182-AC1E-4914-A39E-58323E1BF0A6}"/>
              </a:ext>
            </a:extLst>
          </p:cNvPr>
          <p:cNvSpPr txBox="1"/>
          <p:nvPr/>
        </p:nvSpPr>
        <p:spPr>
          <a:xfrm>
            <a:off x="189247" y="855462"/>
            <a:ext cx="3013800" cy="84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tr-TR" sz="2800" dirty="0">
                <a:latin typeface="Fira Sans Extra Condensed Medium"/>
                <a:ea typeface="Fira Sans Extra Condensed Medium"/>
                <a:cs typeface="Fira Sans Extra Condensed Medium"/>
                <a:sym typeface="Fira Sans Extra Condensed Medium"/>
              </a:rPr>
              <a:t>Etkinlik Sayıları</a:t>
            </a:r>
            <a:endParaRPr sz="2800" dirty="0">
              <a:latin typeface="Fira Sans Extra Condensed Medium"/>
              <a:ea typeface="Fira Sans Extra Condensed Medium"/>
              <a:cs typeface="Fira Sans Extra Condensed Medium"/>
              <a:sym typeface="Fira Sans Extra Condensed Medium"/>
            </a:endParaRPr>
          </a:p>
        </p:txBody>
      </p:sp>
      <p:sp>
        <p:nvSpPr>
          <p:cNvPr id="9" name="Google Shape;1176;p37">
            <a:extLst>
              <a:ext uri="{FF2B5EF4-FFF2-40B4-BE49-F238E27FC236}">
                <a16:creationId xmlns:a16="http://schemas.microsoft.com/office/drawing/2014/main" xmlns="" id="{49884B44-08DC-4041-B499-B7B5CD6E025D}"/>
              </a:ext>
            </a:extLst>
          </p:cNvPr>
          <p:cNvSpPr txBox="1"/>
          <p:nvPr/>
        </p:nvSpPr>
        <p:spPr>
          <a:xfrm>
            <a:off x="306847" y="1568283"/>
            <a:ext cx="3597888" cy="303332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tr-TR" sz="1200" dirty="0">
                <a:latin typeface="Roboto"/>
                <a:ea typeface="Roboto"/>
                <a:cs typeface="Roboto"/>
                <a:sym typeface="Roboto"/>
              </a:rPr>
              <a:t>2020 yılında düzenlenen 72.748 etkinlik ile 3,4 milyon kişiye ulaşılmıştır. </a:t>
            </a:r>
          </a:p>
          <a:p>
            <a:pPr marL="0" lvl="0" indent="0" rtl="0">
              <a:spcBef>
                <a:spcPts val="0"/>
              </a:spcBef>
              <a:spcAft>
                <a:spcPts val="0"/>
              </a:spcAft>
              <a:buNone/>
            </a:pPr>
            <a:endParaRPr lang="tr-TR" sz="1200" dirty="0">
              <a:latin typeface="Roboto"/>
              <a:ea typeface="Roboto"/>
              <a:cs typeface="Roboto"/>
              <a:sym typeface="Roboto"/>
            </a:endParaRPr>
          </a:p>
          <a:p>
            <a:pPr lvl="0"/>
            <a:r>
              <a:rPr lang="tr-TR" sz="1200" dirty="0">
                <a:latin typeface="Roboto"/>
                <a:ea typeface="Roboto"/>
                <a:cs typeface="Roboto"/>
                <a:sym typeface="Roboto"/>
              </a:rPr>
              <a:t>2021 yılında ise 78.000’den fazla etkinlik ile 79 ülkede 4 milyon kişiye ulaşılmıştır. Türkiye; kayıtlı 27.000 etkinlik ve 1,5 milyondan fazla katılımcıyla 2021 yılında 79 ülke arasında en aktif katılım sağlayan ülke olmuştur. </a:t>
            </a:r>
          </a:p>
          <a:p>
            <a:pPr marL="0" lvl="0" indent="0" rtl="0">
              <a:spcBef>
                <a:spcPts val="0"/>
              </a:spcBef>
              <a:spcAft>
                <a:spcPts val="0"/>
              </a:spcAft>
              <a:buNone/>
            </a:pPr>
            <a:endParaRPr lang="tr-TR" sz="1200" dirty="0">
              <a:latin typeface="Roboto"/>
              <a:ea typeface="Roboto"/>
              <a:cs typeface="Roboto"/>
              <a:sym typeface="Roboto"/>
            </a:endParaRPr>
          </a:p>
        </p:txBody>
      </p:sp>
      <p:pic>
        <p:nvPicPr>
          <p:cNvPr id="1026" name="Picture 2" descr="https://codeweek.eu/img/participation-20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3589" y="157779"/>
            <a:ext cx="4881733" cy="48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63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43"/>
          <p:cNvSpPr/>
          <p:nvPr/>
        </p:nvSpPr>
        <p:spPr>
          <a:xfrm>
            <a:off x="5924037" y="1198929"/>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1326610" y="2300658"/>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2893589" y="1938458"/>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4460576" y="1576258"/>
            <a:ext cx="1276800" cy="127680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Türkiye Katılım Durumu</a:t>
            </a:r>
            <a:endParaRPr dirty="0"/>
          </a:p>
        </p:txBody>
      </p:sp>
      <p:grpSp>
        <p:nvGrpSpPr>
          <p:cNvPr id="1466" name="Google Shape;1466;p43"/>
          <p:cNvGrpSpPr/>
          <p:nvPr/>
        </p:nvGrpSpPr>
        <p:grpSpPr>
          <a:xfrm>
            <a:off x="453721" y="3078333"/>
            <a:ext cx="1455608" cy="1682325"/>
            <a:chOff x="2277238" y="2783100"/>
            <a:chExt cx="1455608" cy="1682325"/>
          </a:xfrm>
        </p:grpSpPr>
        <p:cxnSp>
          <p:nvCxnSpPr>
            <p:cNvPr id="1467" name="Google Shape;1467;p43"/>
            <p:cNvCxnSpPr/>
            <p:nvPr/>
          </p:nvCxnSpPr>
          <p:spPr>
            <a:xfrm>
              <a:off x="3005038" y="3115200"/>
              <a:ext cx="0" cy="641700"/>
            </a:xfrm>
            <a:prstGeom prst="straightConnector1">
              <a:avLst/>
            </a:prstGeom>
            <a:noFill/>
            <a:ln w="9525" cap="flat" cmpd="sng">
              <a:solidFill>
                <a:schemeClr val="accent2"/>
              </a:solidFill>
              <a:prstDash val="solid"/>
              <a:round/>
              <a:headEnd type="none" w="med" len="med"/>
              <a:tailEnd type="none" w="med" len="med"/>
            </a:ln>
          </p:spPr>
        </p:cxnSp>
        <p:sp>
          <p:nvSpPr>
            <p:cNvPr id="1468" name="Google Shape;1468;p43"/>
            <p:cNvSpPr/>
            <p:nvPr/>
          </p:nvSpPr>
          <p:spPr>
            <a:xfrm>
              <a:off x="2277238" y="2783100"/>
              <a:ext cx="1455600" cy="408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2017</a:t>
              </a:r>
              <a:endParaRPr dirty="0">
                <a:solidFill>
                  <a:srgbClr val="FFFFFF"/>
                </a:solidFill>
              </a:endParaRPr>
            </a:p>
          </p:txBody>
        </p:sp>
        <p:sp>
          <p:nvSpPr>
            <p:cNvPr id="1469" name="Google Shape;1469;p43"/>
            <p:cNvSpPr txBox="1"/>
            <p:nvPr/>
          </p:nvSpPr>
          <p:spPr>
            <a:xfrm>
              <a:off x="2277246" y="3833325"/>
              <a:ext cx="1455600" cy="63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ltLang="ko-KR" sz="1200" b="1" dirty="0">
                  <a:solidFill>
                    <a:schemeClr val="accent2"/>
                  </a:solidFill>
                  <a:cs typeface="Arial" pitchFamily="34" charset="0"/>
                </a:rPr>
                <a:t>1.235 etkinlik </a:t>
              </a:r>
              <a:endParaRPr sz="1200" dirty="0">
                <a:latin typeface="Roboto"/>
                <a:ea typeface="Roboto"/>
                <a:cs typeface="Roboto"/>
                <a:sym typeface="Roboto"/>
              </a:endParaRPr>
            </a:p>
          </p:txBody>
        </p:sp>
      </p:grpSp>
      <p:grpSp>
        <p:nvGrpSpPr>
          <p:cNvPr id="1470" name="Google Shape;1470;p43"/>
          <p:cNvGrpSpPr/>
          <p:nvPr/>
        </p:nvGrpSpPr>
        <p:grpSpPr>
          <a:xfrm>
            <a:off x="2020692" y="2716133"/>
            <a:ext cx="1455616" cy="2044525"/>
            <a:chOff x="3844209" y="2420900"/>
            <a:chExt cx="1455616" cy="2044525"/>
          </a:xfrm>
        </p:grpSpPr>
        <p:cxnSp>
          <p:nvCxnSpPr>
            <p:cNvPr id="1471" name="Google Shape;1471;p43"/>
            <p:cNvCxnSpPr/>
            <p:nvPr/>
          </p:nvCxnSpPr>
          <p:spPr>
            <a:xfrm>
              <a:off x="4572009" y="2753000"/>
              <a:ext cx="0" cy="1003800"/>
            </a:xfrm>
            <a:prstGeom prst="straightConnector1">
              <a:avLst/>
            </a:prstGeom>
            <a:noFill/>
            <a:ln w="9525" cap="flat" cmpd="sng">
              <a:solidFill>
                <a:schemeClr val="accent3"/>
              </a:solidFill>
              <a:prstDash val="solid"/>
              <a:round/>
              <a:headEnd type="none" w="med" len="med"/>
              <a:tailEnd type="none" w="med" len="med"/>
            </a:ln>
          </p:spPr>
        </p:cxnSp>
        <p:sp>
          <p:nvSpPr>
            <p:cNvPr id="1472" name="Google Shape;1472;p43"/>
            <p:cNvSpPr/>
            <p:nvPr/>
          </p:nvSpPr>
          <p:spPr>
            <a:xfrm>
              <a:off x="3844209" y="2420900"/>
              <a:ext cx="1455600" cy="408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2018</a:t>
              </a:r>
              <a:endParaRPr dirty="0">
                <a:solidFill>
                  <a:srgbClr val="FFFFFF"/>
                </a:solidFill>
              </a:endParaRPr>
            </a:p>
          </p:txBody>
        </p:sp>
        <p:sp>
          <p:nvSpPr>
            <p:cNvPr id="1473" name="Google Shape;1473;p43"/>
            <p:cNvSpPr txBox="1"/>
            <p:nvPr/>
          </p:nvSpPr>
          <p:spPr>
            <a:xfrm>
              <a:off x="3844225" y="3833325"/>
              <a:ext cx="1455600" cy="63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a:solidFill>
                    <a:schemeClr val="accent3"/>
                  </a:solidFill>
                  <a:latin typeface="Roboto"/>
                  <a:ea typeface="Roboto"/>
                  <a:cs typeface="Roboto"/>
                  <a:sym typeface="Roboto"/>
                </a:rPr>
                <a:t>7.709  Etkinlik</a:t>
              </a:r>
            </a:p>
          </p:txBody>
        </p:sp>
      </p:grpSp>
      <p:grpSp>
        <p:nvGrpSpPr>
          <p:cNvPr id="1474" name="Google Shape;1474;p43"/>
          <p:cNvGrpSpPr/>
          <p:nvPr/>
        </p:nvGrpSpPr>
        <p:grpSpPr>
          <a:xfrm>
            <a:off x="5154658" y="1991733"/>
            <a:ext cx="1455600" cy="2060100"/>
            <a:chOff x="6978175" y="1696500"/>
            <a:chExt cx="1455600" cy="2060100"/>
          </a:xfrm>
        </p:grpSpPr>
        <p:cxnSp>
          <p:nvCxnSpPr>
            <p:cNvPr id="1478" name="Google Shape;1478;p43"/>
            <p:cNvCxnSpPr/>
            <p:nvPr/>
          </p:nvCxnSpPr>
          <p:spPr>
            <a:xfrm>
              <a:off x="7705975" y="2028600"/>
              <a:ext cx="0" cy="1728000"/>
            </a:xfrm>
            <a:prstGeom prst="straightConnector1">
              <a:avLst/>
            </a:prstGeom>
            <a:noFill/>
            <a:ln w="9525" cap="flat" cmpd="sng">
              <a:solidFill>
                <a:schemeClr val="accent5"/>
              </a:solidFill>
              <a:prstDash val="solid"/>
              <a:round/>
              <a:headEnd type="none" w="med" len="med"/>
              <a:tailEnd type="none" w="med" len="med"/>
            </a:ln>
          </p:spPr>
        </p:cxnSp>
        <p:sp>
          <p:nvSpPr>
            <p:cNvPr id="1479" name="Google Shape;1479;p43"/>
            <p:cNvSpPr/>
            <p:nvPr/>
          </p:nvSpPr>
          <p:spPr>
            <a:xfrm>
              <a:off x="6978175" y="1696500"/>
              <a:ext cx="1455600" cy="408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2020</a:t>
              </a:r>
              <a:endParaRPr dirty="0">
                <a:solidFill>
                  <a:srgbClr val="FFFFFF"/>
                </a:solidFill>
              </a:endParaRPr>
            </a:p>
          </p:txBody>
        </p:sp>
      </p:grpSp>
      <p:grpSp>
        <p:nvGrpSpPr>
          <p:cNvPr id="1481" name="Google Shape;1481;p43"/>
          <p:cNvGrpSpPr/>
          <p:nvPr/>
        </p:nvGrpSpPr>
        <p:grpSpPr>
          <a:xfrm>
            <a:off x="3587695" y="2353933"/>
            <a:ext cx="1455600" cy="1698000"/>
            <a:chOff x="5411212" y="2058700"/>
            <a:chExt cx="1455600" cy="1698000"/>
          </a:xfrm>
        </p:grpSpPr>
        <p:cxnSp>
          <p:nvCxnSpPr>
            <p:cNvPr id="1482" name="Google Shape;1482;p43"/>
            <p:cNvCxnSpPr/>
            <p:nvPr/>
          </p:nvCxnSpPr>
          <p:spPr>
            <a:xfrm>
              <a:off x="6139012" y="2390800"/>
              <a:ext cx="0" cy="1365900"/>
            </a:xfrm>
            <a:prstGeom prst="straightConnector1">
              <a:avLst/>
            </a:prstGeom>
            <a:noFill/>
            <a:ln w="9525" cap="flat" cmpd="sng">
              <a:solidFill>
                <a:schemeClr val="accent4"/>
              </a:solidFill>
              <a:prstDash val="solid"/>
              <a:round/>
              <a:headEnd type="none" w="med" len="med"/>
              <a:tailEnd type="none" w="med" len="med"/>
            </a:ln>
          </p:spPr>
        </p:cxnSp>
        <p:sp>
          <p:nvSpPr>
            <p:cNvPr id="1483" name="Google Shape;1483;p43"/>
            <p:cNvSpPr/>
            <p:nvPr/>
          </p:nvSpPr>
          <p:spPr>
            <a:xfrm>
              <a:off x="5411212" y="2058700"/>
              <a:ext cx="1455600" cy="408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2019</a:t>
              </a:r>
              <a:endParaRPr dirty="0">
                <a:solidFill>
                  <a:srgbClr val="FFFFFF"/>
                </a:solidFill>
              </a:endParaRPr>
            </a:p>
          </p:txBody>
        </p:sp>
      </p:grpSp>
      <p:sp>
        <p:nvSpPr>
          <p:cNvPr id="30" name="Google Shape;1484;p43">
            <a:extLst>
              <a:ext uri="{FF2B5EF4-FFF2-40B4-BE49-F238E27FC236}">
                <a16:creationId xmlns:a16="http://schemas.microsoft.com/office/drawing/2014/main" xmlns="" id="{CCEE25E9-8CC7-4B11-9DCA-2F463123BCA6}"/>
              </a:ext>
            </a:extLst>
          </p:cNvPr>
          <p:cNvSpPr txBox="1"/>
          <p:nvPr/>
        </p:nvSpPr>
        <p:spPr>
          <a:xfrm>
            <a:off x="3532005" y="4128558"/>
            <a:ext cx="1622653" cy="63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chemeClr val="accent4"/>
                </a:solidFill>
                <a:latin typeface="Roboto"/>
                <a:ea typeface="Roboto"/>
                <a:cs typeface="Roboto"/>
                <a:sym typeface="Roboto"/>
              </a:rPr>
              <a:t>20.919 Etkinlik </a:t>
            </a:r>
          </a:p>
          <a:p>
            <a:pPr marL="0" lvl="0" indent="0" algn="ctr" rtl="0">
              <a:spcBef>
                <a:spcPts val="0"/>
              </a:spcBef>
              <a:spcAft>
                <a:spcPts val="0"/>
              </a:spcAft>
              <a:buNone/>
            </a:pPr>
            <a:r>
              <a:rPr lang="tr-TR" sz="1600" b="1" dirty="0">
                <a:solidFill>
                  <a:schemeClr val="accent4"/>
                </a:solidFill>
                <a:latin typeface="Roboto"/>
                <a:ea typeface="Roboto"/>
                <a:cs typeface="Roboto"/>
                <a:sym typeface="Roboto"/>
              </a:rPr>
              <a:t>932.200  Kişi </a:t>
            </a:r>
            <a:endParaRPr sz="1600" b="1" dirty="0">
              <a:solidFill>
                <a:schemeClr val="accent4"/>
              </a:solidFill>
              <a:latin typeface="Roboto"/>
              <a:ea typeface="Roboto"/>
              <a:cs typeface="Roboto"/>
              <a:sym typeface="Roboto"/>
            </a:endParaRPr>
          </a:p>
        </p:txBody>
      </p:sp>
      <p:sp>
        <p:nvSpPr>
          <p:cNvPr id="31" name="Google Shape;1480;p43">
            <a:extLst>
              <a:ext uri="{FF2B5EF4-FFF2-40B4-BE49-F238E27FC236}">
                <a16:creationId xmlns:a16="http://schemas.microsoft.com/office/drawing/2014/main" xmlns="" id="{8C524A28-509F-4F0F-A2BD-6B303CEEDF61}"/>
              </a:ext>
            </a:extLst>
          </p:cNvPr>
          <p:cNvSpPr txBox="1"/>
          <p:nvPr/>
        </p:nvSpPr>
        <p:spPr>
          <a:xfrm>
            <a:off x="5154658" y="4128558"/>
            <a:ext cx="1763879" cy="63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chemeClr val="accent5"/>
                </a:solidFill>
                <a:latin typeface="Roboto"/>
                <a:ea typeface="Roboto"/>
                <a:cs typeface="Roboto"/>
                <a:sym typeface="Roboto"/>
              </a:rPr>
              <a:t>23.599 Etkinlik 1,7 Milyon Kişi</a:t>
            </a:r>
            <a:endParaRPr sz="1600" b="1" dirty="0">
              <a:solidFill>
                <a:schemeClr val="accent5"/>
              </a:solidFill>
              <a:latin typeface="Roboto"/>
              <a:ea typeface="Roboto"/>
              <a:cs typeface="Roboto"/>
              <a:sym typeface="Roboto"/>
            </a:endParaRPr>
          </a:p>
        </p:txBody>
      </p:sp>
      <p:grpSp>
        <p:nvGrpSpPr>
          <p:cNvPr id="32" name="Google Shape;1474;p43"/>
          <p:cNvGrpSpPr/>
          <p:nvPr/>
        </p:nvGrpSpPr>
        <p:grpSpPr>
          <a:xfrm>
            <a:off x="6796919" y="1022599"/>
            <a:ext cx="1455600" cy="3104684"/>
            <a:chOff x="6978175" y="1047916"/>
            <a:chExt cx="1455600" cy="3104684"/>
          </a:xfrm>
          <a:solidFill>
            <a:schemeClr val="accent6"/>
          </a:solidFill>
        </p:grpSpPr>
        <p:grpSp>
          <p:nvGrpSpPr>
            <p:cNvPr id="33" name="Google Shape;1475;p43"/>
            <p:cNvGrpSpPr/>
            <p:nvPr/>
          </p:nvGrpSpPr>
          <p:grpSpPr>
            <a:xfrm>
              <a:off x="7508784" y="1047916"/>
              <a:ext cx="394391" cy="566069"/>
              <a:chOff x="9442609" y="1874766"/>
              <a:chExt cx="394391" cy="566069"/>
            </a:xfrm>
            <a:grpFill/>
          </p:grpSpPr>
          <p:sp>
            <p:nvSpPr>
              <p:cNvPr id="36" name="Google Shape;1476;p43"/>
              <p:cNvSpPr/>
              <p:nvPr/>
            </p:nvSpPr>
            <p:spPr>
              <a:xfrm>
                <a:off x="9585404" y="1874766"/>
                <a:ext cx="108800" cy="108822"/>
              </a:xfrm>
              <a:custGeom>
                <a:avLst/>
                <a:gdLst/>
                <a:ahLst/>
                <a:cxnLst/>
                <a:rect l="l" t="t" r="r" b="b"/>
                <a:pathLst>
                  <a:path w="5108" h="5109" extrusionOk="0">
                    <a:moveTo>
                      <a:pt x="2548" y="0"/>
                    </a:moveTo>
                    <a:cubicBezTo>
                      <a:pt x="1143" y="0"/>
                      <a:pt x="0" y="1143"/>
                      <a:pt x="0" y="2560"/>
                    </a:cubicBezTo>
                    <a:cubicBezTo>
                      <a:pt x="0" y="3965"/>
                      <a:pt x="1143" y="5108"/>
                      <a:pt x="2548" y="5108"/>
                    </a:cubicBezTo>
                    <a:cubicBezTo>
                      <a:pt x="3965" y="5108"/>
                      <a:pt x="5108" y="3965"/>
                      <a:pt x="5108" y="2560"/>
                    </a:cubicBezTo>
                    <a:cubicBezTo>
                      <a:pt x="5108" y="1143"/>
                      <a:pt x="3965" y="0"/>
                      <a:pt x="2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77;p43"/>
              <p:cNvSpPr/>
              <p:nvPr/>
            </p:nvSpPr>
            <p:spPr>
              <a:xfrm>
                <a:off x="9442609" y="1930806"/>
                <a:ext cx="394391" cy="510029"/>
              </a:xfrm>
              <a:custGeom>
                <a:avLst/>
                <a:gdLst/>
                <a:ahLst/>
                <a:cxnLst/>
                <a:rect l="l" t="t" r="r" b="b"/>
                <a:pathLst>
                  <a:path w="18516" h="23945" extrusionOk="0">
                    <a:moveTo>
                      <a:pt x="9657" y="5335"/>
                    </a:moveTo>
                    <a:lnTo>
                      <a:pt x="9693" y="5882"/>
                    </a:lnTo>
                    <a:lnTo>
                      <a:pt x="9847" y="7954"/>
                    </a:lnTo>
                    <a:lnTo>
                      <a:pt x="10074" y="10990"/>
                    </a:lnTo>
                    <a:lnTo>
                      <a:pt x="9228" y="11812"/>
                    </a:lnTo>
                    <a:lnTo>
                      <a:pt x="8442" y="10990"/>
                    </a:lnTo>
                    <a:lnTo>
                      <a:pt x="8669" y="7954"/>
                    </a:lnTo>
                    <a:lnTo>
                      <a:pt x="8823" y="5882"/>
                    </a:lnTo>
                    <a:lnTo>
                      <a:pt x="8859" y="5335"/>
                    </a:lnTo>
                    <a:close/>
                    <a:moveTo>
                      <a:pt x="1" y="1"/>
                    </a:moveTo>
                    <a:cubicBezTo>
                      <a:pt x="465" y="3120"/>
                      <a:pt x="2466" y="5728"/>
                      <a:pt x="5204" y="7049"/>
                    </a:cubicBezTo>
                    <a:lnTo>
                      <a:pt x="5204" y="15622"/>
                    </a:lnTo>
                    <a:lnTo>
                      <a:pt x="6168" y="15622"/>
                    </a:lnTo>
                    <a:lnTo>
                      <a:pt x="6168" y="23944"/>
                    </a:lnTo>
                    <a:lnTo>
                      <a:pt x="8514" y="23944"/>
                    </a:lnTo>
                    <a:lnTo>
                      <a:pt x="8514" y="15622"/>
                    </a:lnTo>
                    <a:lnTo>
                      <a:pt x="10002" y="15622"/>
                    </a:lnTo>
                    <a:lnTo>
                      <a:pt x="10002" y="23944"/>
                    </a:lnTo>
                    <a:lnTo>
                      <a:pt x="12348" y="23944"/>
                    </a:lnTo>
                    <a:lnTo>
                      <a:pt x="12348" y="15622"/>
                    </a:lnTo>
                    <a:lnTo>
                      <a:pt x="13312" y="15622"/>
                    </a:lnTo>
                    <a:lnTo>
                      <a:pt x="13312" y="7049"/>
                    </a:lnTo>
                    <a:cubicBezTo>
                      <a:pt x="16051" y="5728"/>
                      <a:pt x="18051" y="3120"/>
                      <a:pt x="18515" y="1"/>
                    </a:cubicBezTo>
                    <a:lnTo>
                      <a:pt x="16396" y="1"/>
                    </a:lnTo>
                    <a:cubicBezTo>
                      <a:pt x="15991" y="2084"/>
                      <a:pt x="14705" y="3846"/>
                      <a:pt x="12931" y="4894"/>
                    </a:cubicBezTo>
                    <a:cubicBezTo>
                      <a:pt x="12514" y="4215"/>
                      <a:pt x="11752" y="3751"/>
                      <a:pt x="10895" y="3751"/>
                    </a:cubicBezTo>
                    <a:lnTo>
                      <a:pt x="10074" y="3751"/>
                    </a:lnTo>
                    <a:lnTo>
                      <a:pt x="9657" y="4870"/>
                    </a:lnTo>
                    <a:lnTo>
                      <a:pt x="8859" y="4870"/>
                    </a:lnTo>
                    <a:lnTo>
                      <a:pt x="8442" y="3751"/>
                    </a:lnTo>
                    <a:lnTo>
                      <a:pt x="7621" y="3751"/>
                    </a:lnTo>
                    <a:cubicBezTo>
                      <a:pt x="6752" y="3751"/>
                      <a:pt x="5990" y="4215"/>
                      <a:pt x="5573" y="4894"/>
                    </a:cubicBezTo>
                    <a:cubicBezTo>
                      <a:pt x="3811" y="3846"/>
                      <a:pt x="2525" y="2084"/>
                      <a:pt x="2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 name="Google Shape;1478;p43"/>
            <p:cNvCxnSpPr/>
            <p:nvPr/>
          </p:nvCxnSpPr>
          <p:spPr>
            <a:xfrm>
              <a:off x="7705975" y="2028600"/>
              <a:ext cx="0" cy="2124000"/>
            </a:xfrm>
            <a:prstGeom prst="straightConnector1">
              <a:avLst/>
            </a:prstGeom>
            <a:grpFill/>
            <a:ln w="9525" cap="flat" cmpd="sng">
              <a:solidFill>
                <a:schemeClr val="accent5"/>
              </a:solidFill>
              <a:prstDash val="solid"/>
              <a:round/>
              <a:headEnd type="none" w="med" len="med"/>
              <a:tailEnd type="none" w="med" len="med"/>
            </a:ln>
          </p:spPr>
        </p:cxnSp>
        <p:sp>
          <p:nvSpPr>
            <p:cNvPr id="35" name="Google Shape;1479;p43"/>
            <p:cNvSpPr/>
            <p:nvPr/>
          </p:nvSpPr>
          <p:spPr>
            <a:xfrm>
              <a:off x="6978175" y="1696500"/>
              <a:ext cx="1455600" cy="4083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tr-TR" sz="1700" dirty="0">
                  <a:solidFill>
                    <a:srgbClr val="FFFFFF"/>
                  </a:solidFill>
                  <a:latin typeface="Fira Sans Extra Condensed Medium"/>
                  <a:ea typeface="Fira Sans Extra Condensed Medium"/>
                  <a:cs typeface="Fira Sans Extra Condensed Medium"/>
                  <a:sym typeface="Fira Sans Extra Condensed Medium"/>
                </a:rPr>
                <a:t>2021</a:t>
              </a:r>
              <a:endParaRPr dirty="0">
                <a:solidFill>
                  <a:srgbClr val="FFFFFF"/>
                </a:solidFill>
              </a:endParaRPr>
            </a:p>
          </p:txBody>
        </p:sp>
      </p:grpSp>
      <p:sp>
        <p:nvSpPr>
          <p:cNvPr id="38" name="Google Shape;1480;p43">
            <a:extLst>
              <a:ext uri="{FF2B5EF4-FFF2-40B4-BE49-F238E27FC236}">
                <a16:creationId xmlns:a16="http://schemas.microsoft.com/office/drawing/2014/main" xmlns="" id="{8C524A28-509F-4F0F-A2BD-6B303CEEDF61}"/>
              </a:ext>
            </a:extLst>
          </p:cNvPr>
          <p:cNvSpPr txBox="1"/>
          <p:nvPr/>
        </p:nvSpPr>
        <p:spPr>
          <a:xfrm>
            <a:off x="6839979" y="4121073"/>
            <a:ext cx="1763879" cy="63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600" b="1" dirty="0">
                <a:solidFill>
                  <a:schemeClr val="accent6"/>
                </a:solidFill>
                <a:latin typeface="Roboto"/>
                <a:ea typeface="Roboto"/>
                <a:cs typeface="Roboto"/>
                <a:sym typeface="Roboto"/>
              </a:rPr>
              <a:t>26.966 Etkinlik 1,5</a:t>
            </a:r>
            <a:r>
              <a:rPr lang="tr-TR" sz="1600" b="1" dirty="0" smtClean="0">
                <a:solidFill>
                  <a:schemeClr val="accent6"/>
                </a:solidFill>
                <a:latin typeface="Roboto"/>
                <a:ea typeface="Roboto"/>
                <a:cs typeface="Roboto"/>
                <a:sym typeface="Roboto"/>
              </a:rPr>
              <a:t> </a:t>
            </a:r>
            <a:r>
              <a:rPr lang="tr-TR" sz="1600" b="1" dirty="0">
                <a:solidFill>
                  <a:schemeClr val="accent6"/>
                </a:solidFill>
                <a:latin typeface="Roboto"/>
                <a:ea typeface="Roboto"/>
                <a:cs typeface="Roboto"/>
                <a:sym typeface="Roboto"/>
              </a:rPr>
              <a:t>Milyon Kişi</a:t>
            </a:r>
            <a:endParaRPr sz="1600" b="1" dirty="0">
              <a:solidFill>
                <a:schemeClr val="accent6"/>
              </a:solidFill>
              <a:latin typeface="Roboto"/>
              <a:ea typeface="Roboto"/>
              <a:cs typeface="Roboto"/>
              <a:sym typeface="Roboto"/>
            </a:endParaRPr>
          </a:p>
        </p:txBody>
      </p:sp>
    </p:spTree>
    <p:extLst>
      <p:ext uri="{BB962C8B-B14F-4D97-AF65-F5344CB8AC3E}">
        <p14:creationId xmlns:p14="http://schemas.microsoft.com/office/powerpoint/2010/main" val="2612212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Kod Haftası</a:t>
            </a:r>
            <a:endParaRPr dirty="0"/>
          </a:p>
        </p:txBody>
      </p:sp>
      <p:grpSp>
        <p:nvGrpSpPr>
          <p:cNvPr id="93" name="Google Shape;93;p16"/>
          <p:cNvGrpSpPr/>
          <p:nvPr/>
        </p:nvGrpSpPr>
        <p:grpSpPr>
          <a:xfrm>
            <a:off x="710275" y="1333888"/>
            <a:ext cx="1884600" cy="2529936"/>
            <a:chOff x="710275" y="1333888"/>
            <a:chExt cx="1884600" cy="2529936"/>
          </a:xfrm>
        </p:grpSpPr>
        <p:sp>
          <p:nvSpPr>
            <p:cNvPr id="94" name="Google Shape;94;p16"/>
            <p:cNvSpPr/>
            <p:nvPr/>
          </p:nvSpPr>
          <p:spPr>
            <a:xfrm>
              <a:off x="10606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1143175" y="1416388"/>
              <a:ext cx="1018800" cy="101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1570075" y="2583338"/>
              <a:ext cx="165000" cy="16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1604125" y="2813988"/>
              <a:ext cx="96900" cy="96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15435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1578475" y="3011383"/>
              <a:ext cx="148200" cy="14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txBox="1"/>
            <p:nvPr/>
          </p:nvSpPr>
          <p:spPr>
            <a:xfrm>
              <a:off x="710275" y="3434224"/>
              <a:ext cx="1884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700" dirty="0">
                  <a:solidFill>
                    <a:schemeClr val="accent1"/>
                  </a:solidFill>
                  <a:latin typeface="Fira Sans Extra Condensed Medium"/>
                  <a:ea typeface="Fira Sans Extra Condensed Medium"/>
                  <a:cs typeface="Fira Sans Extra Condensed Medium"/>
                  <a:sym typeface="Fira Sans Extra Condensed Medium"/>
                </a:rPr>
                <a:t>Amaç</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grpSp>
      <p:sp>
        <p:nvSpPr>
          <p:cNvPr id="58" name="Google Shape;101;p16">
            <a:extLst>
              <a:ext uri="{FF2B5EF4-FFF2-40B4-BE49-F238E27FC236}">
                <a16:creationId xmlns:a16="http://schemas.microsoft.com/office/drawing/2014/main" xmlns="" id="{8F6508C3-BCB0-40D5-BFBF-F7175527AEF3}"/>
              </a:ext>
            </a:extLst>
          </p:cNvPr>
          <p:cNvSpPr txBox="1"/>
          <p:nvPr/>
        </p:nvSpPr>
        <p:spPr>
          <a:xfrm>
            <a:off x="3368233" y="1390887"/>
            <a:ext cx="5349563" cy="2607676"/>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dirty="0">
                <a:latin typeface="Roboto"/>
                <a:ea typeface="Roboto"/>
                <a:cs typeface="Roboto"/>
                <a:sym typeface="Roboto"/>
              </a:rPr>
              <a:t>AB </a:t>
            </a:r>
            <a:r>
              <a:rPr lang="en-US" sz="1200" dirty="0" err="1">
                <a:latin typeface="Roboto"/>
                <a:ea typeface="Roboto"/>
                <a:cs typeface="Roboto"/>
                <a:sym typeface="Roboto"/>
              </a:rPr>
              <a:t>Kod</a:t>
            </a:r>
            <a:r>
              <a:rPr lang="en-US" sz="1200" dirty="0">
                <a:latin typeface="Roboto"/>
                <a:ea typeface="Roboto"/>
                <a:cs typeface="Roboto"/>
                <a:sym typeface="Roboto"/>
              </a:rPr>
              <a:t> </a:t>
            </a:r>
            <a:r>
              <a:rPr lang="en-US" sz="1200" dirty="0" err="1">
                <a:latin typeface="Roboto"/>
                <a:ea typeface="Roboto"/>
                <a:cs typeface="Roboto"/>
                <a:sym typeface="Roboto"/>
              </a:rPr>
              <a:t>Haftası</a:t>
            </a:r>
            <a:r>
              <a:rPr lang="en-US" sz="1200" dirty="0">
                <a:latin typeface="Roboto"/>
                <a:ea typeface="Roboto"/>
                <a:cs typeface="Roboto"/>
                <a:sym typeface="Roboto"/>
              </a:rPr>
              <a:t>, </a:t>
            </a:r>
            <a:r>
              <a:rPr lang="en-US" sz="1200" dirty="0" err="1">
                <a:latin typeface="Roboto"/>
                <a:ea typeface="Roboto"/>
                <a:cs typeface="Roboto"/>
                <a:sym typeface="Roboto"/>
              </a:rPr>
              <a:t>programlama</a:t>
            </a:r>
            <a:r>
              <a:rPr lang="en-US" sz="1200" dirty="0">
                <a:latin typeface="Roboto"/>
                <a:ea typeface="Roboto"/>
                <a:cs typeface="Roboto"/>
                <a:sym typeface="Roboto"/>
              </a:rPr>
              <a:t> </a:t>
            </a:r>
            <a:r>
              <a:rPr lang="en-US" sz="1200" dirty="0" err="1">
                <a:latin typeface="Roboto"/>
                <a:ea typeface="Roboto"/>
                <a:cs typeface="Roboto"/>
                <a:sym typeface="Roboto"/>
              </a:rPr>
              <a:t>ve</a:t>
            </a:r>
            <a:r>
              <a:rPr lang="en-US" sz="1200" dirty="0">
                <a:latin typeface="Roboto"/>
                <a:ea typeface="Roboto"/>
                <a:cs typeface="Roboto"/>
                <a:sym typeface="Roboto"/>
              </a:rPr>
              <a:t> </a:t>
            </a:r>
            <a:r>
              <a:rPr lang="en-US" sz="1200" dirty="0" err="1">
                <a:latin typeface="Roboto"/>
                <a:ea typeface="Roboto"/>
                <a:cs typeface="Roboto"/>
                <a:sym typeface="Roboto"/>
              </a:rPr>
              <a:t>diğer</a:t>
            </a:r>
            <a:r>
              <a:rPr lang="en-US" sz="1200" dirty="0">
                <a:latin typeface="Roboto"/>
                <a:ea typeface="Roboto"/>
                <a:cs typeface="Roboto"/>
                <a:sym typeface="Roboto"/>
              </a:rPr>
              <a:t> </a:t>
            </a:r>
            <a:r>
              <a:rPr lang="en-US" sz="1200" dirty="0" err="1">
                <a:latin typeface="Roboto"/>
                <a:ea typeface="Roboto"/>
                <a:cs typeface="Roboto"/>
                <a:sym typeface="Roboto"/>
              </a:rPr>
              <a:t>teknolojik</a:t>
            </a:r>
            <a:r>
              <a:rPr lang="en-US" sz="1200" dirty="0">
                <a:latin typeface="Roboto"/>
                <a:ea typeface="Roboto"/>
                <a:cs typeface="Roboto"/>
                <a:sym typeface="Roboto"/>
              </a:rPr>
              <a:t> </a:t>
            </a:r>
            <a:r>
              <a:rPr lang="en-US" sz="1200" dirty="0" err="1">
                <a:latin typeface="Roboto"/>
                <a:ea typeface="Roboto"/>
                <a:cs typeface="Roboto"/>
                <a:sym typeface="Roboto"/>
              </a:rPr>
              <a:t>aktiviteler</a:t>
            </a:r>
            <a:r>
              <a:rPr lang="en-US" sz="1200" dirty="0">
                <a:latin typeface="Roboto"/>
                <a:ea typeface="Roboto"/>
                <a:cs typeface="Roboto"/>
                <a:sym typeface="Roboto"/>
              </a:rPr>
              <a:t> </a:t>
            </a:r>
            <a:r>
              <a:rPr lang="en-US" sz="1200" dirty="0" err="1">
                <a:latin typeface="Roboto"/>
                <a:ea typeface="Roboto"/>
                <a:cs typeface="Roboto"/>
                <a:sym typeface="Roboto"/>
              </a:rPr>
              <a:t>yoluyla</a:t>
            </a:r>
            <a:r>
              <a:rPr lang="en-US" sz="1200" dirty="0">
                <a:latin typeface="Roboto"/>
                <a:ea typeface="Roboto"/>
                <a:cs typeface="Roboto"/>
                <a:sym typeface="Roboto"/>
              </a:rPr>
              <a:t> </a:t>
            </a:r>
            <a:r>
              <a:rPr lang="en-US" sz="1200" b="1" dirty="0" err="1">
                <a:latin typeface="Roboto"/>
                <a:ea typeface="Roboto"/>
                <a:cs typeface="Roboto"/>
                <a:sym typeface="Roboto"/>
              </a:rPr>
              <a:t>yaratıcılığı</a:t>
            </a:r>
            <a:r>
              <a:rPr lang="en-US" sz="1200" b="1" dirty="0">
                <a:latin typeface="Roboto"/>
                <a:ea typeface="Roboto"/>
                <a:cs typeface="Roboto"/>
                <a:sym typeface="Roboto"/>
              </a:rPr>
              <a:t>, problem </a:t>
            </a:r>
            <a:r>
              <a:rPr lang="en-US" sz="1200" b="1" dirty="0" err="1">
                <a:latin typeface="Roboto"/>
                <a:ea typeface="Roboto"/>
                <a:cs typeface="Roboto"/>
                <a:sym typeface="Roboto"/>
              </a:rPr>
              <a:t>çözmeyi</a:t>
            </a:r>
            <a:r>
              <a:rPr lang="en-US" sz="1200" b="1" dirty="0">
                <a:latin typeface="Roboto"/>
                <a:ea typeface="Roboto"/>
                <a:cs typeface="Roboto"/>
                <a:sym typeface="Roboto"/>
              </a:rPr>
              <a:t> </a:t>
            </a:r>
            <a:r>
              <a:rPr lang="en-US" sz="1200" b="1" dirty="0" err="1">
                <a:latin typeface="Roboto"/>
                <a:ea typeface="Roboto"/>
                <a:cs typeface="Roboto"/>
                <a:sym typeface="Roboto"/>
              </a:rPr>
              <a:t>ve</a:t>
            </a:r>
            <a:r>
              <a:rPr lang="en-US" sz="1200" b="1" dirty="0">
                <a:latin typeface="Roboto"/>
                <a:ea typeface="Roboto"/>
                <a:cs typeface="Roboto"/>
                <a:sym typeface="Roboto"/>
              </a:rPr>
              <a:t> </a:t>
            </a:r>
            <a:r>
              <a:rPr lang="en-US" sz="1200" b="1" dirty="0" err="1">
                <a:latin typeface="Roboto"/>
                <a:ea typeface="Roboto"/>
                <a:cs typeface="Roboto"/>
                <a:sym typeface="Roboto"/>
              </a:rPr>
              <a:t>iş</a:t>
            </a:r>
            <a:r>
              <a:rPr lang="en-US" sz="1200" b="1" dirty="0">
                <a:latin typeface="Roboto"/>
                <a:ea typeface="Roboto"/>
                <a:cs typeface="Roboto"/>
                <a:sym typeface="Roboto"/>
              </a:rPr>
              <a:t> </a:t>
            </a:r>
            <a:r>
              <a:rPr lang="en-US" sz="1200" b="1" dirty="0" err="1">
                <a:latin typeface="Roboto"/>
                <a:ea typeface="Roboto"/>
                <a:cs typeface="Roboto"/>
                <a:sym typeface="Roboto"/>
              </a:rPr>
              <a:t>birliğini</a:t>
            </a:r>
            <a:r>
              <a:rPr lang="en-US" sz="1200" b="1" dirty="0">
                <a:latin typeface="Roboto"/>
                <a:ea typeface="Roboto"/>
                <a:cs typeface="Roboto"/>
                <a:sym typeface="Roboto"/>
              </a:rPr>
              <a:t> </a:t>
            </a:r>
            <a:r>
              <a:rPr lang="en-US" sz="1200" dirty="0" err="1">
                <a:latin typeface="Roboto"/>
                <a:ea typeface="Roboto"/>
                <a:cs typeface="Roboto"/>
                <a:sym typeface="Roboto"/>
              </a:rPr>
              <a:t>teşvik</a:t>
            </a:r>
            <a:r>
              <a:rPr lang="en-US" sz="1200" dirty="0">
                <a:latin typeface="Roboto"/>
                <a:ea typeface="Roboto"/>
                <a:cs typeface="Roboto"/>
                <a:sym typeface="Roboto"/>
              </a:rPr>
              <a:t> </a:t>
            </a:r>
            <a:r>
              <a:rPr lang="en-US" sz="1200" dirty="0" err="1">
                <a:latin typeface="Roboto"/>
                <a:ea typeface="Roboto"/>
                <a:cs typeface="Roboto"/>
                <a:sym typeface="Roboto"/>
              </a:rPr>
              <a:t>eden</a:t>
            </a:r>
            <a:r>
              <a:rPr lang="en-US" sz="1200" dirty="0">
                <a:latin typeface="Roboto"/>
                <a:ea typeface="Roboto"/>
                <a:cs typeface="Roboto"/>
                <a:sym typeface="Roboto"/>
              </a:rPr>
              <a:t> </a:t>
            </a:r>
            <a:r>
              <a:rPr lang="en-US" sz="1200" dirty="0" err="1">
                <a:latin typeface="Roboto"/>
                <a:ea typeface="Roboto"/>
                <a:cs typeface="Roboto"/>
                <a:sym typeface="Roboto"/>
              </a:rPr>
              <a:t>bir</a:t>
            </a:r>
            <a:r>
              <a:rPr lang="en-US" sz="1200" dirty="0">
                <a:latin typeface="Roboto"/>
                <a:ea typeface="Roboto"/>
                <a:cs typeface="Roboto"/>
                <a:sym typeface="Roboto"/>
              </a:rPr>
              <a:t> </a:t>
            </a:r>
            <a:r>
              <a:rPr lang="en-US" sz="1200" dirty="0" err="1">
                <a:latin typeface="Roboto"/>
                <a:ea typeface="Roboto"/>
                <a:cs typeface="Roboto"/>
                <a:sym typeface="Roboto"/>
              </a:rPr>
              <a:t>taban</a:t>
            </a:r>
            <a:r>
              <a:rPr lang="en-US" sz="1200" dirty="0">
                <a:latin typeface="Roboto"/>
                <a:ea typeface="Roboto"/>
                <a:cs typeface="Roboto"/>
                <a:sym typeface="Roboto"/>
              </a:rPr>
              <a:t> </a:t>
            </a:r>
            <a:r>
              <a:rPr lang="tr-TR" sz="1200" dirty="0">
                <a:latin typeface="Roboto"/>
                <a:ea typeface="Roboto"/>
                <a:cs typeface="Roboto"/>
                <a:sym typeface="Roboto"/>
              </a:rPr>
              <a:t>girişimdir</a:t>
            </a:r>
            <a:r>
              <a:rPr lang="en-US" sz="1200" dirty="0">
                <a:latin typeface="Roboto"/>
                <a:ea typeface="Roboto"/>
                <a:cs typeface="Roboto"/>
                <a:sym typeface="Roboto"/>
              </a:rPr>
              <a:t>.</a:t>
            </a:r>
            <a:endParaRPr lang="tr-TR" sz="1200" dirty="0">
              <a:latin typeface="Roboto"/>
              <a:ea typeface="Roboto"/>
              <a:cs typeface="Roboto"/>
              <a:sym typeface="Roboto"/>
            </a:endParaRPr>
          </a:p>
          <a:p>
            <a:pPr marL="0" lvl="0" indent="0" algn="just" rtl="0">
              <a:spcBef>
                <a:spcPts val="0"/>
              </a:spcBef>
              <a:spcAft>
                <a:spcPts val="0"/>
              </a:spcAft>
              <a:buNone/>
            </a:pPr>
            <a:r>
              <a:rPr lang="en-US" sz="1200" dirty="0" err="1">
                <a:latin typeface="Roboto"/>
                <a:ea typeface="Roboto"/>
                <a:cs typeface="Roboto"/>
                <a:sym typeface="Roboto"/>
              </a:rPr>
              <a:t>Buradaki</a:t>
            </a:r>
            <a:r>
              <a:rPr lang="en-US" sz="1200" dirty="0">
                <a:latin typeface="Roboto"/>
                <a:ea typeface="Roboto"/>
                <a:cs typeface="Roboto"/>
                <a:sym typeface="Roboto"/>
              </a:rPr>
              <a:t> </a:t>
            </a:r>
            <a:r>
              <a:rPr lang="en-US" sz="1200" dirty="0" err="1">
                <a:latin typeface="Roboto"/>
                <a:ea typeface="Roboto"/>
                <a:cs typeface="Roboto"/>
                <a:sym typeface="Roboto"/>
              </a:rPr>
              <a:t>amaç</a:t>
            </a:r>
            <a:r>
              <a:rPr lang="en-US" sz="1200" dirty="0">
                <a:latin typeface="Roboto"/>
                <a:ea typeface="Roboto"/>
                <a:cs typeface="Roboto"/>
                <a:sym typeface="Roboto"/>
              </a:rPr>
              <a:t>, </a:t>
            </a:r>
            <a:r>
              <a:rPr lang="en-US" sz="1200" dirty="0" err="1">
                <a:latin typeface="Roboto"/>
                <a:ea typeface="Roboto"/>
                <a:cs typeface="Roboto"/>
                <a:sym typeface="Roboto"/>
              </a:rPr>
              <a:t>programlamayı</a:t>
            </a:r>
            <a:r>
              <a:rPr lang="en-US" sz="1200" dirty="0">
                <a:latin typeface="Roboto"/>
                <a:ea typeface="Roboto"/>
                <a:cs typeface="Roboto"/>
                <a:sym typeface="Roboto"/>
              </a:rPr>
              <a:t> </a:t>
            </a:r>
            <a:r>
              <a:rPr lang="en-US" sz="1200" dirty="0" err="1">
                <a:latin typeface="Roboto"/>
                <a:ea typeface="Roboto"/>
                <a:cs typeface="Roboto"/>
                <a:sym typeface="Roboto"/>
              </a:rPr>
              <a:t>daha</a:t>
            </a:r>
            <a:r>
              <a:rPr lang="en-US" sz="1200" dirty="0">
                <a:latin typeface="Roboto"/>
                <a:ea typeface="Roboto"/>
                <a:cs typeface="Roboto"/>
                <a:sym typeface="Roboto"/>
              </a:rPr>
              <a:t> </a:t>
            </a:r>
            <a:r>
              <a:rPr lang="en-US" sz="1200" dirty="0" err="1">
                <a:latin typeface="Roboto"/>
                <a:ea typeface="Roboto"/>
                <a:cs typeface="Roboto"/>
                <a:sym typeface="Roboto"/>
              </a:rPr>
              <a:t>görünür</a:t>
            </a:r>
            <a:r>
              <a:rPr lang="en-US" sz="1200" dirty="0">
                <a:latin typeface="Roboto"/>
                <a:ea typeface="Roboto"/>
                <a:cs typeface="Roboto"/>
                <a:sym typeface="Roboto"/>
              </a:rPr>
              <a:t> </a:t>
            </a:r>
            <a:r>
              <a:rPr lang="en-US" sz="1200" dirty="0" err="1">
                <a:latin typeface="Roboto"/>
                <a:ea typeface="Roboto"/>
                <a:cs typeface="Roboto"/>
                <a:sym typeface="Roboto"/>
              </a:rPr>
              <a:t>kılmak</a:t>
            </a:r>
            <a:r>
              <a:rPr lang="en-US" sz="1200" dirty="0">
                <a:latin typeface="Roboto"/>
                <a:ea typeface="Roboto"/>
                <a:cs typeface="Roboto"/>
                <a:sym typeface="Roboto"/>
              </a:rPr>
              <a:t>, </a:t>
            </a:r>
            <a:r>
              <a:rPr lang="en-US" sz="1200" dirty="0" err="1">
                <a:latin typeface="Roboto"/>
                <a:ea typeface="Roboto"/>
                <a:cs typeface="Roboto"/>
                <a:sym typeface="Roboto"/>
              </a:rPr>
              <a:t>gençlere</a:t>
            </a:r>
            <a:r>
              <a:rPr lang="en-US" sz="1200" dirty="0">
                <a:latin typeface="Roboto"/>
                <a:ea typeface="Roboto"/>
                <a:cs typeface="Roboto"/>
                <a:sym typeface="Roboto"/>
              </a:rPr>
              <a:t>, </a:t>
            </a:r>
            <a:r>
              <a:rPr lang="en-US" sz="1200" dirty="0" err="1">
                <a:latin typeface="Roboto"/>
                <a:ea typeface="Roboto"/>
                <a:cs typeface="Roboto"/>
                <a:sym typeface="Roboto"/>
              </a:rPr>
              <a:t>yetişkinlere</a:t>
            </a:r>
            <a:r>
              <a:rPr lang="en-US" sz="1200" dirty="0">
                <a:latin typeface="Roboto"/>
                <a:ea typeface="Roboto"/>
                <a:cs typeface="Roboto"/>
                <a:sym typeface="Roboto"/>
              </a:rPr>
              <a:t> </a:t>
            </a:r>
            <a:r>
              <a:rPr lang="en-US" sz="1200" dirty="0" err="1">
                <a:latin typeface="Roboto"/>
                <a:ea typeface="Roboto"/>
                <a:cs typeface="Roboto"/>
                <a:sym typeface="Roboto"/>
              </a:rPr>
              <a:t>ve</a:t>
            </a:r>
            <a:r>
              <a:rPr lang="en-US" sz="1200" dirty="0">
                <a:latin typeface="Roboto"/>
                <a:ea typeface="Roboto"/>
                <a:cs typeface="Roboto"/>
                <a:sym typeface="Roboto"/>
              </a:rPr>
              <a:t> </a:t>
            </a:r>
            <a:r>
              <a:rPr lang="en-US" sz="1200" dirty="0" err="1">
                <a:latin typeface="Roboto"/>
                <a:ea typeface="Roboto"/>
                <a:cs typeface="Roboto"/>
                <a:sym typeface="Roboto"/>
              </a:rPr>
              <a:t>yaşlılara</a:t>
            </a:r>
            <a:r>
              <a:rPr lang="en-US" sz="1200" dirty="0">
                <a:latin typeface="Roboto"/>
                <a:ea typeface="Roboto"/>
                <a:cs typeface="Roboto"/>
                <a:sym typeface="Roboto"/>
              </a:rPr>
              <a:t> </a:t>
            </a:r>
            <a:r>
              <a:rPr lang="en-US" sz="1200" b="1" dirty="0" err="1">
                <a:latin typeface="Roboto"/>
                <a:ea typeface="Roboto"/>
                <a:cs typeface="Roboto"/>
                <a:sym typeface="Roboto"/>
              </a:rPr>
              <a:t>fikirleri</a:t>
            </a:r>
            <a:r>
              <a:rPr lang="en-US" sz="1200" b="1" dirty="0">
                <a:latin typeface="Roboto"/>
                <a:ea typeface="Roboto"/>
                <a:cs typeface="Roboto"/>
                <a:sym typeface="Roboto"/>
              </a:rPr>
              <a:t> </a:t>
            </a:r>
            <a:r>
              <a:rPr lang="en-US" sz="1200" b="1" dirty="0" err="1">
                <a:latin typeface="Roboto"/>
                <a:ea typeface="Roboto"/>
                <a:cs typeface="Roboto"/>
                <a:sym typeface="Roboto"/>
              </a:rPr>
              <a:t>kodlamayla</a:t>
            </a:r>
            <a:r>
              <a:rPr lang="en-US" sz="1200" b="1" dirty="0">
                <a:latin typeface="Roboto"/>
                <a:ea typeface="Roboto"/>
                <a:cs typeface="Roboto"/>
                <a:sym typeface="Roboto"/>
              </a:rPr>
              <a:t> </a:t>
            </a:r>
            <a:r>
              <a:rPr lang="en-US" sz="1200" b="1" dirty="0" err="1">
                <a:latin typeface="Roboto"/>
                <a:ea typeface="Roboto"/>
                <a:cs typeface="Roboto"/>
                <a:sym typeface="Roboto"/>
              </a:rPr>
              <a:t>nasıl</a:t>
            </a:r>
            <a:r>
              <a:rPr lang="en-US" sz="1200" b="1" dirty="0">
                <a:latin typeface="Roboto"/>
                <a:ea typeface="Roboto"/>
                <a:cs typeface="Roboto"/>
                <a:sym typeface="Roboto"/>
              </a:rPr>
              <a:t> </a:t>
            </a:r>
            <a:r>
              <a:rPr lang="en-US" sz="1200" b="1" dirty="0" err="1">
                <a:latin typeface="Roboto"/>
                <a:ea typeface="Roboto"/>
                <a:cs typeface="Roboto"/>
                <a:sym typeface="Roboto"/>
              </a:rPr>
              <a:t>hayata</a:t>
            </a:r>
            <a:r>
              <a:rPr lang="en-US" sz="1200" b="1" dirty="0">
                <a:latin typeface="Roboto"/>
                <a:ea typeface="Roboto"/>
                <a:cs typeface="Roboto"/>
                <a:sym typeface="Roboto"/>
              </a:rPr>
              <a:t> </a:t>
            </a:r>
            <a:r>
              <a:rPr lang="en-US" sz="1200" b="1" dirty="0" err="1">
                <a:latin typeface="Roboto"/>
                <a:ea typeface="Roboto"/>
                <a:cs typeface="Roboto"/>
                <a:sym typeface="Roboto"/>
              </a:rPr>
              <a:t>geçirdiğinizi</a:t>
            </a:r>
            <a:r>
              <a:rPr lang="en-US" sz="1200" b="1" dirty="0">
                <a:latin typeface="Roboto"/>
                <a:ea typeface="Roboto"/>
                <a:cs typeface="Roboto"/>
                <a:sym typeface="Roboto"/>
              </a:rPr>
              <a:t> </a:t>
            </a:r>
            <a:r>
              <a:rPr lang="en-US" sz="1200" dirty="0" err="1">
                <a:latin typeface="Roboto"/>
                <a:ea typeface="Roboto"/>
                <a:cs typeface="Roboto"/>
                <a:sym typeface="Roboto"/>
              </a:rPr>
              <a:t>göstermek</a:t>
            </a:r>
            <a:r>
              <a:rPr lang="en-US" sz="1200" dirty="0">
                <a:latin typeface="Roboto"/>
                <a:ea typeface="Roboto"/>
                <a:cs typeface="Roboto"/>
                <a:sym typeface="Roboto"/>
              </a:rPr>
              <a:t>, </a:t>
            </a:r>
            <a:r>
              <a:rPr lang="en-US" sz="1200" dirty="0" err="1">
                <a:latin typeface="Roboto"/>
                <a:ea typeface="Roboto"/>
                <a:cs typeface="Roboto"/>
                <a:sym typeface="Roboto"/>
              </a:rPr>
              <a:t>bu</a:t>
            </a:r>
            <a:r>
              <a:rPr lang="en-US" sz="1200" dirty="0">
                <a:latin typeface="Roboto"/>
                <a:ea typeface="Roboto"/>
                <a:cs typeface="Roboto"/>
                <a:sym typeface="Roboto"/>
              </a:rPr>
              <a:t> </a:t>
            </a:r>
            <a:r>
              <a:rPr lang="en-US" sz="1200" dirty="0" err="1">
                <a:latin typeface="Roboto"/>
                <a:ea typeface="Roboto"/>
                <a:cs typeface="Roboto"/>
                <a:sym typeface="Roboto"/>
              </a:rPr>
              <a:t>becerileri</a:t>
            </a:r>
            <a:r>
              <a:rPr lang="en-US" sz="1200" dirty="0">
                <a:latin typeface="Roboto"/>
                <a:ea typeface="Roboto"/>
                <a:cs typeface="Roboto"/>
                <a:sym typeface="Roboto"/>
              </a:rPr>
              <a:t> </a:t>
            </a:r>
            <a:r>
              <a:rPr lang="en-US" sz="1200" dirty="0" err="1">
                <a:latin typeface="Roboto"/>
                <a:ea typeface="Roboto"/>
                <a:cs typeface="Roboto"/>
                <a:sym typeface="Roboto"/>
              </a:rPr>
              <a:t>ortaya</a:t>
            </a:r>
            <a:r>
              <a:rPr lang="en-US" sz="1200" dirty="0">
                <a:latin typeface="Roboto"/>
                <a:ea typeface="Roboto"/>
                <a:cs typeface="Roboto"/>
                <a:sym typeface="Roboto"/>
              </a:rPr>
              <a:t> </a:t>
            </a:r>
            <a:r>
              <a:rPr lang="en-US" sz="1200" dirty="0" err="1">
                <a:latin typeface="Roboto"/>
                <a:ea typeface="Roboto"/>
                <a:cs typeface="Roboto"/>
                <a:sym typeface="Roboto"/>
              </a:rPr>
              <a:t>çıkarmak</a:t>
            </a:r>
            <a:r>
              <a:rPr lang="en-US" sz="1200" dirty="0">
                <a:latin typeface="Roboto"/>
                <a:ea typeface="Roboto"/>
                <a:cs typeface="Roboto"/>
                <a:sym typeface="Roboto"/>
              </a:rPr>
              <a:t> </a:t>
            </a:r>
            <a:r>
              <a:rPr lang="en-US" sz="1200" dirty="0" err="1">
                <a:latin typeface="Roboto"/>
                <a:ea typeface="Roboto"/>
                <a:cs typeface="Roboto"/>
                <a:sym typeface="Roboto"/>
              </a:rPr>
              <a:t>ve</a:t>
            </a:r>
            <a:r>
              <a:rPr lang="en-US" sz="1200" dirty="0">
                <a:latin typeface="Roboto"/>
                <a:ea typeface="Roboto"/>
                <a:cs typeface="Roboto"/>
                <a:sym typeface="Roboto"/>
              </a:rPr>
              <a:t> </a:t>
            </a:r>
            <a:r>
              <a:rPr lang="en-US" sz="1200" b="1" dirty="0" err="1">
                <a:latin typeface="Roboto"/>
                <a:ea typeface="Roboto"/>
                <a:cs typeface="Roboto"/>
                <a:sym typeface="Roboto"/>
              </a:rPr>
              <a:t>kişileri</a:t>
            </a:r>
            <a:r>
              <a:rPr lang="en-US" sz="1200" b="1" dirty="0">
                <a:latin typeface="Roboto"/>
                <a:ea typeface="Roboto"/>
                <a:cs typeface="Roboto"/>
                <a:sym typeface="Roboto"/>
              </a:rPr>
              <a:t> </a:t>
            </a:r>
            <a:r>
              <a:rPr lang="en-US" sz="1200" b="1" dirty="0" err="1">
                <a:latin typeface="Roboto"/>
                <a:ea typeface="Roboto"/>
                <a:cs typeface="Roboto"/>
                <a:sym typeface="Roboto"/>
              </a:rPr>
              <a:t>öğrenme</a:t>
            </a:r>
            <a:r>
              <a:rPr lang="en-US" sz="1200" b="1" dirty="0">
                <a:latin typeface="Roboto"/>
                <a:ea typeface="Roboto"/>
                <a:cs typeface="Roboto"/>
                <a:sym typeface="Roboto"/>
              </a:rPr>
              <a:t> </a:t>
            </a:r>
            <a:r>
              <a:rPr lang="en-US" sz="1200" b="1" dirty="0" err="1">
                <a:latin typeface="Roboto"/>
                <a:ea typeface="Roboto"/>
                <a:cs typeface="Roboto"/>
                <a:sym typeface="Roboto"/>
              </a:rPr>
              <a:t>amacıyla</a:t>
            </a:r>
            <a:r>
              <a:rPr lang="en-US" sz="1200" b="1" dirty="0">
                <a:latin typeface="Roboto"/>
                <a:ea typeface="Roboto"/>
                <a:cs typeface="Roboto"/>
                <a:sym typeface="Roboto"/>
              </a:rPr>
              <a:t> </a:t>
            </a:r>
            <a:r>
              <a:rPr lang="en-US" sz="1200" b="1" dirty="0" err="1">
                <a:latin typeface="Roboto"/>
                <a:ea typeface="Roboto"/>
                <a:cs typeface="Roboto"/>
                <a:sym typeface="Roboto"/>
              </a:rPr>
              <a:t>bir</a:t>
            </a:r>
            <a:r>
              <a:rPr lang="en-US" sz="1200" b="1" dirty="0">
                <a:latin typeface="Roboto"/>
                <a:ea typeface="Roboto"/>
                <a:cs typeface="Roboto"/>
                <a:sym typeface="Roboto"/>
              </a:rPr>
              <a:t> </a:t>
            </a:r>
            <a:r>
              <a:rPr lang="en-US" sz="1200" b="1" dirty="0" err="1">
                <a:latin typeface="Roboto"/>
                <a:ea typeface="Roboto"/>
                <a:cs typeface="Roboto"/>
                <a:sym typeface="Roboto"/>
              </a:rPr>
              <a:t>araya</a:t>
            </a:r>
            <a:r>
              <a:rPr lang="en-US" sz="1200" b="1" dirty="0">
                <a:latin typeface="Roboto"/>
                <a:ea typeface="Roboto"/>
                <a:cs typeface="Roboto"/>
                <a:sym typeface="Roboto"/>
              </a:rPr>
              <a:t> </a:t>
            </a:r>
            <a:r>
              <a:rPr lang="en-US" sz="1200" b="1" dirty="0" err="1">
                <a:latin typeface="Roboto"/>
                <a:ea typeface="Roboto"/>
                <a:cs typeface="Roboto"/>
                <a:sym typeface="Roboto"/>
              </a:rPr>
              <a:t>getirmektir</a:t>
            </a:r>
            <a:r>
              <a:rPr lang="en-US" sz="1200" dirty="0">
                <a:latin typeface="Roboto"/>
                <a:ea typeface="Roboto"/>
                <a:cs typeface="Roboto"/>
                <a:sym typeface="Roboto"/>
              </a:rPr>
              <a:t>.</a:t>
            </a:r>
            <a:endParaRPr lang="tr-TR" sz="1200" dirty="0">
              <a:latin typeface="Roboto"/>
              <a:ea typeface="Roboto"/>
              <a:cs typeface="Roboto"/>
              <a:sym typeface="Roboto"/>
            </a:endParaRPr>
          </a:p>
          <a:p>
            <a:pPr marL="0" lvl="0" indent="0" algn="just" rtl="0">
              <a:spcBef>
                <a:spcPts val="0"/>
              </a:spcBef>
              <a:spcAft>
                <a:spcPts val="0"/>
              </a:spcAft>
              <a:buNone/>
            </a:pPr>
            <a:endParaRPr lang="tr-TR" sz="1200" dirty="0">
              <a:latin typeface="Roboto"/>
              <a:ea typeface="Roboto"/>
              <a:cs typeface="Roboto"/>
              <a:sym typeface="Roboto"/>
            </a:endParaRPr>
          </a:p>
          <a:p>
            <a:pPr marL="0" lvl="0" indent="0" algn="just" rtl="0">
              <a:spcBef>
                <a:spcPts val="0"/>
              </a:spcBef>
              <a:spcAft>
                <a:spcPts val="0"/>
              </a:spcAft>
              <a:buNone/>
            </a:pPr>
            <a:r>
              <a:rPr lang="en-US" sz="1200" dirty="0">
                <a:latin typeface="Roboto"/>
                <a:ea typeface="Roboto"/>
                <a:cs typeface="Roboto"/>
                <a:sym typeface="Roboto"/>
              </a:rPr>
              <a:t>AB </a:t>
            </a:r>
            <a:r>
              <a:rPr lang="en-US" sz="1200" dirty="0" err="1">
                <a:latin typeface="Roboto"/>
                <a:ea typeface="Roboto"/>
                <a:cs typeface="Roboto"/>
                <a:sym typeface="Roboto"/>
              </a:rPr>
              <a:t>Kod</a:t>
            </a:r>
            <a:r>
              <a:rPr lang="en-US" sz="1200" dirty="0">
                <a:latin typeface="Roboto"/>
                <a:ea typeface="Roboto"/>
                <a:cs typeface="Roboto"/>
                <a:sym typeface="Roboto"/>
              </a:rPr>
              <a:t> </a:t>
            </a:r>
            <a:r>
              <a:rPr lang="en-US" sz="1200" dirty="0" err="1">
                <a:latin typeface="Roboto"/>
                <a:ea typeface="Roboto"/>
                <a:cs typeface="Roboto"/>
                <a:sym typeface="Roboto"/>
              </a:rPr>
              <a:t>Haftası</a:t>
            </a:r>
            <a:r>
              <a:rPr lang="en-US" sz="1200" dirty="0">
                <a:latin typeface="Roboto"/>
                <a:ea typeface="Roboto"/>
                <a:cs typeface="Roboto"/>
                <a:sym typeface="Roboto"/>
              </a:rPr>
              <a:t> </a:t>
            </a:r>
            <a:r>
              <a:rPr lang="en-US" sz="1200" b="1" dirty="0" err="1">
                <a:latin typeface="Roboto"/>
                <a:ea typeface="Roboto"/>
                <a:cs typeface="Roboto"/>
                <a:sym typeface="Roboto"/>
              </a:rPr>
              <a:t>gönüllüler</a:t>
            </a:r>
            <a:r>
              <a:rPr lang="en-US" sz="1200" dirty="0">
                <a:latin typeface="Roboto"/>
                <a:ea typeface="Roboto"/>
                <a:cs typeface="Roboto"/>
                <a:sym typeface="Roboto"/>
              </a:rPr>
              <a:t> </a:t>
            </a:r>
            <a:r>
              <a:rPr lang="en-US" sz="1200" dirty="0" err="1">
                <a:latin typeface="Roboto"/>
                <a:ea typeface="Roboto"/>
                <a:cs typeface="Roboto"/>
                <a:sym typeface="Roboto"/>
              </a:rPr>
              <a:t>tarafından</a:t>
            </a:r>
            <a:r>
              <a:rPr lang="en-US" sz="1200" dirty="0">
                <a:latin typeface="Roboto"/>
                <a:ea typeface="Roboto"/>
                <a:cs typeface="Roboto"/>
                <a:sym typeface="Roboto"/>
              </a:rPr>
              <a:t> </a:t>
            </a:r>
            <a:r>
              <a:rPr lang="en-US" sz="1200" dirty="0" err="1">
                <a:latin typeface="Roboto"/>
                <a:ea typeface="Roboto"/>
                <a:cs typeface="Roboto"/>
                <a:sym typeface="Roboto"/>
              </a:rPr>
              <a:t>yönetilmektedir</a:t>
            </a:r>
            <a:r>
              <a:rPr lang="en-US" sz="1200" dirty="0">
                <a:latin typeface="Roboto"/>
                <a:ea typeface="Roboto"/>
                <a:cs typeface="Roboto"/>
                <a:sym typeface="Roboto"/>
              </a:rPr>
              <a:t>. </a:t>
            </a:r>
            <a:endParaRPr lang="tr-TR" sz="1200" dirty="0">
              <a:latin typeface="Roboto"/>
              <a:ea typeface="Roboto"/>
              <a:cs typeface="Roboto"/>
              <a:sym typeface="Roboto"/>
            </a:endParaRPr>
          </a:p>
          <a:p>
            <a:pPr marL="0" lvl="0" indent="0" algn="just" rtl="0">
              <a:spcBef>
                <a:spcPts val="0"/>
              </a:spcBef>
              <a:spcAft>
                <a:spcPts val="0"/>
              </a:spcAft>
              <a:buNone/>
            </a:pPr>
            <a:endParaRPr lang="tr-TR" sz="1200" dirty="0">
              <a:latin typeface="Roboto"/>
              <a:ea typeface="Roboto"/>
              <a:cs typeface="Roboto"/>
              <a:sym typeface="Roboto"/>
            </a:endParaRPr>
          </a:p>
          <a:p>
            <a:pPr marL="0" lvl="0" indent="0" algn="just" rtl="0">
              <a:spcBef>
                <a:spcPts val="0"/>
              </a:spcBef>
              <a:spcAft>
                <a:spcPts val="0"/>
              </a:spcAft>
              <a:buNone/>
            </a:pPr>
            <a:r>
              <a:rPr lang="en-US" sz="1200" dirty="0">
                <a:latin typeface="Roboto"/>
                <a:ea typeface="Roboto"/>
                <a:cs typeface="Roboto"/>
                <a:sym typeface="Roboto"/>
              </a:rPr>
              <a:t>Bir </a:t>
            </a:r>
            <a:r>
              <a:rPr lang="en-US" sz="1200" dirty="0" err="1">
                <a:latin typeface="Roboto"/>
                <a:ea typeface="Roboto"/>
                <a:cs typeface="Roboto"/>
                <a:sym typeface="Roboto"/>
              </a:rPr>
              <a:t>ya</a:t>
            </a:r>
            <a:r>
              <a:rPr lang="en-US" sz="1200" dirty="0">
                <a:latin typeface="Roboto"/>
                <a:ea typeface="Roboto"/>
                <a:cs typeface="Roboto"/>
                <a:sym typeface="Roboto"/>
              </a:rPr>
              <a:t> da </a:t>
            </a:r>
            <a:r>
              <a:rPr lang="en-US" sz="1200" dirty="0" err="1">
                <a:latin typeface="Roboto"/>
                <a:ea typeface="Roboto"/>
                <a:cs typeface="Roboto"/>
                <a:sym typeface="Roboto"/>
              </a:rPr>
              <a:t>birkaç</a:t>
            </a:r>
            <a:r>
              <a:rPr lang="en-US" sz="1200" dirty="0">
                <a:latin typeface="Roboto"/>
                <a:ea typeface="Roboto"/>
                <a:cs typeface="Roboto"/>
                <a:sym typeface="Roboto"/>
              </a:rPr>
              <a:t> </a:t>
            </a:r>
            <a:r>
              <a:rPr lang="en-US" sz="1200" dirty="0" err="1">
                <a:latin typeface="Roboto"/>
                <a:ea typeface="Roboto"/>
                <a:cs typeface="Roboto"/>
                <a:sym typeface="Roboto"/>
              </a:rPr>
              <a:t>Kod</a:t>
            </a:r>
            <a:r>
              <a:rPr lang="en-US" sz="1200" dirty="0">
                <a:latin typeface="Roboto"/>
                <a:ea typeface="Roboto"/>
                <a:cs typeface="Roboto"/>
                <a:sym typeface="Roboto"/>
              </a:rPr>
              <a:t> Hafta Elçisi </a:t>
            </a:r>
            <a:r>
              <a:rPr lang="en-US" sz="1200" dirty="0" err="1">
                <a:latin typeface="Roboto"/>
                <a:ea typeface="Roboto"/>
                <a:cs typeface="Roboto"/>
                <a:sym typeface="Roboto"/>
              </a:rPr>
              <a:t>ülkelerindeki</a:t>
            </a:r>
            <a:r>
              <a:rPr lang="en-US" sz="1200" dirty="0">
                <a:latin typeface="Roboto"/>
                <a:ea typeface="Roboto"/>
                <a:cs typeface="Roboto"/>
                <a:sym typeface="Roboto"/>
              </a:rPr>
              <a:t> </a:t>
            </a:r>
            <a:r>
              <a:rPr lang="en-US" sz="1200" dirty="0" err="1">
                <a:latin typeface="Roboto"/>
                <a:ea typeface="Roboto"/>
                <a:cs typeface="Roboto"/>
                <a:sym typeface="Roboto"/>
              </a:rPr>
              <a:t>girişimi</a:t>
            </a:r>
            <a:r>
              <a:rPr lang="en-US" sz="1200" dirty="0">
                <a:latin typeface="Roboto"/>
                <a:ea typeface="Roboto"/>
                <a:cs typeface="Roboto"/>
                <a:sym typeface="Roboto"/>
              </a:rPr>
              <a:t> </a:t>
            </a:r>
            <a:r>
              <a:rPr lang="en-US" sz="1200" dirty="0" err="1">
                <a:latin typeface="Roboto"/>
                <a:ea typeface="Roboto"/>
                <a:cs typeface="Roboto"/>
                <a:sym typeface="Roboto"/>
              </a:rPr>
              <a:t>koordine</a:t>
            </a:r>
            <a:r>
              <a:rPr lang="en-US" sz="1200" dirty="0">
                <a:latin typeface="Roboto"/>
                <a:ea typeface="Roboto"/>
                <a:cs typeface="Roboto"/>
                <a:sym typeface="Roboto"/>
              </a:rPr>
              <a:t> </a:t>
            </a:r>
            <a:r>
              <a:rPr lang="en-US" sz="1200" dirty="0" err="1">
                <a:latin typeface="Roboto"/>
                <a:ea typeface="Roboto"/>
                <a:cs typeface="Roboto"/>
                <a:sym typeface="Roboto"/>
              </a:rPr>
              <a:t>etmektedir</a:t>
            </a:r>
            <a:r>
              <a:rPr lang="en-US" sz="1200" dirty="0">
                <a:latin typeface="Roboto"/>
                <a:ea typeface="Roboto"/>
                <a:cs typeface="Roboto"/>
                <a:sym typeface="Roboto"/>
              </a:rPr>
              <a:t>, </a:t>
            </a:r>
            <a:r>
              <a:rPr lang="en-US" sz="1200" dirty="0" err="1">
                <a:latin typeface="Roboto"/>
                <a:ea typeface="Roboto"/>
                <a:cs typeface="Roboto"/>
                <a:sym typeface="Roboto"/>
              </a:rPr>
              <a:t>fakat</a:t>
            </a:r>
            <a:r>
              <a:rPr lang="en-US" sz="1200" dirty="0">
                <a:latin typeface="Roboto"/>
                <a:ea typeface="Roboto"/>
                <a:cs typeface="Roboto"/>
                <a:sym typeface="Roboto"/>
              </a:rPr>
              <a:t> </a:t>
            </a:r>
            <a:r>
              <a:rPr lang="en-US" sz="1200" b="1" dirty="0" err="1">
                <a:latin typeface="Roboto"/>
                <a:ea typeface="Roboto"/>
                <a:cs typeface="Roboto"/>
                <a:sym typeface="Roboto"/>
              </a:rPr>
              <a:t>herkes</a:t>
            </a:r>
            <a:r>
              <a:rPr lang="en-US" sz="1200" b="1" dirty="0">
                <a:latin typeface="Roboto"/>
                <a:ea typeface="Roboto"/>
                <a:cs typeface="Roboto"/>
                <a:sym typeface="Roboto"/>
              </a:rPr>
              <a:t> </a:t>
            </a:r>
            <a:r>
              <a:rPr lang="en-US" sz="1200" b="1" dirty="0" err="1">
                <a:latin typeface="Roboto"/>
                <a:ea typeface="Roboto"/>
                <a:cs typeface="Roboto"/>
                <a:sym typeface="Roboto"/>
              </a:rPr>
              <a:t>kendi</a:t>
            </a:r>
            <a:r>
              <a:rPr lang="en-US" sz="1200" b="1" dirty="0">
                <a:latin typeface="Roboto"/>
                <a:ea typeface="Roboto"/>
                <a:cs typeface="Roboto"/>
                <a:sym typeface="Roboto"/>
              </a:rPr>
              <a:t> </a:t>
            </a:r>
            <a:r>
              <a:rPr lang="en-US" sz="1200" b="1" dirty="0" err="1">
                <a:latin typeface="Roboto"/>
                <a:ea typeface="Roboto"/>
                <a:cs typeface="Roboto"/>
                <a:sym typeface="Roboto"/>
              </a:rPr>
              <a:t>aktivitesini</a:t>
            </a:r>
            <a:r>
              <a:rPr lang="en-US" sz="1200" b="1" dirty="0">
                <a:latin typeface="Roboto"/>
                <a:ea typeface="Roboto"/>
                <a:cs typeface="Roboto"/>
                <a:sym typeface="Roboto"/>
              </a:rPr>
              <a:t> </a:t>
            </a:r>
            <a:r>
              <a:rPr lang="en-US" sz="1200" b="1" dirty="0" err="1">
                <a:latin typeface="Roboto"/>
                <a:ea typeface="Roboto"/>
                <a:cs typeface="Roboto"/>
                <a:sym typeface="Roboto"/>
              </a:rPr>
              <a:t>düzenleyebilir</a:t>
            </a:r>
            <a:r>
              <a:rPr lang="en-US" sz="1200" dirty="0">
                <a:latin typeface="Roboto"/>
                <a:ea typeface="Roboto"/>
                <a:cs typeface="Roboto"/>
                <a:sym typeface="Roboto"/>
              </a:rPr>
              <a:t> </a:t>
            </a:r>
            <a:r>
              <a:rPr lang="en-US" sz="1200" dirty="0" err="1">
                <a:latin typeface="Roboto"/>
                <a:ea typeface="Roboto"/>
                <a:cs typeface="Roboto"/>
                <a:sym typeface="Roboto"/>
              </a:rPr>
              <a:t>ve</a:t>
            </a:r>
            <a:r>
              <a:rPr lang="en-US" sz="1200" dirty="0">
                <a:latin typeface="Roboto"/>
                <a:ea typeface="Roboto"/>
                <a:cs typeface="Roboto"/>
                <a:sym typeface="Roboto"/>
              </a:rPr>
              <a:t> </a:t>
            </a:r>
            <a:r>
              <a:rPr lang="en-US" sz="1200" dirty="0" err="1">
                <a:latin typeface="Roboto"/>
                <a:ea typeface="Roboto"/>
                <a:cs typeface="Roboto"/>
                <a:sym typeface="Roboto"/>
              </a:rPr>
              <a:t>bunu</a:t>
            </a:r>
            <a:r>
              <a:rPr lang="en-US" sz="1200" dirty="0">
                <a:latin typeface="Roboto"/>
                <a:ea typeface="Roboto"/>
                <a:cs typeface="Roboto"/>
                <a:sym typeface="Roboto"/>
              </a:rPr>
              <a:t> codeweek.eu </a:t>
            </a:r>
            <a:r>
              <a:rPr lang="en-US" sz="1200" dirty="0" err="1">
                <a:latin typeface="Roboto"/>
                <a:ea typeface="Roboto"/>
                <a:cs typeface="Roboto"/>
                <a:sym typeface="Roboto"/>
              </a:rPr>
              <a:t>haritasına</a:t>
            </a:r>
            <a:r>
              <a:rPr lang="en-US" sz="1200" dirty="0">
                <a:latin typeface="Roboto"/>
                <a:ea typeface="Roboto"/>
                <a:cs typeface="Roboto"/>
                <a:sym typeface="Roboto"/>
              </a:rPr>
              <a:t> </a:t>
            </a:r>
            <a:r>
              <a:rPr lang="en-US" sz="1200" dirty="0" err="1">
                <a:latin typeface="Roboto"/>
                <a:ea typeface="Roboto"/>
                <a:cs typeface="Roboto"/>
                <a:sym typeface="Roboto"/>
              </a:rPr>
              <a:t>ekleyebilir</a:t>
            </a:r>
            <a:r>
              <a:rPr lang="en-US" sz="1200" dirty="0">
                <a:latin typeface="Roboto"/>
                <a:ea typeface="Roboto"/>
                <a:cs typeface="Roboto"/>
                <a:sym typeface="Roboto"/>
              </a:rPr>
              <a:t>.</a:t>
            </a:r>
            <a:endParaRPr lang="en-US" sz="1200" b="1" dirty="0">
              <a:latin typeface="Roboto"/>
              <a:ea typeface="Roboto"/>
              <a:cs typeface="Roboto"/>
              <a:sym typeface="Roboto"/>
            </a:endParaRPr>
          </a:p>
          <a:p>
            <a:pPr marL="0" lvl="0" indent="0" algn="just" rtl="0">
              <a:lnSpc>
                <a:spcPct val="200000"/>
              </a:lnSpc>
              <a:spcBef>
                <a:spcPts val="0"/>
              </a:spcBef>
              <a:spcAft>
                <a:spcPts val="0"/>
              </a:spcAft>
              <a:buNone/>
            </a:pPr>
            <a:endParaRPr lang="en-US" sz="1200" dirty="0">
              <a:latin typeface="Roboto"/>
              <a:ea typeface="Roboto"/>
              <a:cs typeface="Roboto"/>
              <a:sym typeface="Roboto"/>
            </a:endParaRPr>
          </a:p>
        </p:txBody>
      </p:sp>
    </p:spTree>
    <p:extLst>
      <p:ext uri="{BB962C8B-B14F-4D97-AF65-F5344CB8AC3E}">
        <p14:creationId xmlns:p14="http://schemas.microsoft.com/office/powerpoint/2010/main" val="10926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24711" y="248716"/>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Organizasyon Yapısı</a:t>
            </a:r>
            <a:endParaRPr dirty="0"/>
          </a:p>
        </p:txBody>
      </p:sp>
      <p:grpSp>
        <p:nvGrpSpPr>
          <p:cNvPr id="252" name="Google Shape;252;p19"/>
          <p:cNvGrpSpPr/>
          <p:nvPr/>
        </p:nvGrpSpPr>
        <p:grpSpPr>
          <a:xfrm>
            <a:off x="3433276" y="2409276"/>
            <a:ext cx="2803699" cy="847200"/>
            <a:chOff x="3433276" y="2409276"/>
            <a:chExt cx="2803699" cy="847200"/>
          </a:xfrm>
        </p:grpSpPr>
        <p:sp>
          <p:nvSpPr>
            <p:cNvPr id="253" name="Google Shape;253;p19"/>
            <p:cNvSpPr/>
            <p:nvPr/>
          </p:nvSpPr>
          <p:spPr>
            <a:xfrm rot="-5400000">
              <a:off x="4121626" y="1720926"/>
              <a:ext cx="847200" cy="22239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4288175" y="2639976"/>
              <a:ext cx="1948800" cy="385800"/>
            </a:xfrm>
            <a:prstGeom prst="roundRect">
              <a:avLst>
                <a:gd name="adj" fmla="val 50000"/>
              </a:avLst>
            </a:prstGeom>
            <a:solidFill>
              <a:srgbClr val="FFFFFF"/>
            </a:solidFill>
            <a:ln w="9525" cap="flat" cmpd="sng">
              <a:solidFill>
                <a:schemeClr val="accent2"/>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tr-TR" sz="1700" dirty="0">
                  <a:solidFill>
                    <a:schemeClr val="accent2"/>
                  </a:solidFill>
                  <a:latin typeface="Fira Sans Extra Condensed Medium"/>
                  <a:ea typeface="Fira Sans Extra Condensed Medium"/>
                  <a:cs typeface="Fira Sans Extra Condensed Medium"/>
                  <a:sym typeface="Fira Sans Extra Condensed Medium"/>
                </a:rPr>
                <a:t>Öğretmenler</a:t>
              </a:r>
              <a:endParaRPr dirty="0">
                <a:solidFill>
                  <a:schemeClr val="accent2"/>
                </a:solidFill>
              </a:endParaRPr>
            </a:p>
          </p:txBody>
        </p:sp>
      </p:grpSp>
      <p:grpSp>
        <p:nvGrpSpPr>
          <p:cNvPr id="256" name="Google Shape;256;p19"/>
          <p:cNvGrpSpPr/>
          <p:nvPr/>
        </p:nvGrpSpPr>
        <p:grpSpPr>
          <a:xfrm>
            <a:off x="3433276" y="3545638"/>
            <a:ext cx="2803699" cy="847200"/>
            <a:chOff x="3433276" y="3545638"/>
            <a:chExt cx="2803699" cy="847200"/>
          </a:xfrm>
        </p:grpSpPr>
        <p:sp>
          <p:nvSpPr>
            <p:cNvPr id="257" name="Google Shape;257;p19"/>
            <p:cNvSpPr/>
            <p:nvPr/>
          </p:nvSpPr>
          <p:spPr>
            <a:xfrm rot="-5400000">
              <a:off x="4121626" y="2857288"/>
              <a:ext cx="847200" cy="22239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4288175" y="3776338"/>
              <a:ext cx="1948800" cy="385800"/>
            </a:xfrm>
            <a:prstGeom prst="roundRect">
              <a:avLst>
                <a:gd name="adj" fmla="val 50000"/>
              </a:avLst>
            </a:prstGeom>
            <a:solidFill>
              <a:srgbClr val="FFFFFF"/>
            </a:solidFill>
            <a:ln w="9525" cap="flat" cmpd="sng">
              <a:solidFill>
                <a:schemeClr val="accent3"/>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tr-TR" b="1" dirty="0">
                  <a:solidFill>
                    <a:schemeClr val="accent3"/>
                  </a:solidFill>
                </a:rPr>
                <a:t>Öğrenciler / Diğer </a:t>
              </a:r>
              <a:endParaRPr b="1" dirty="0">
                <a:solidFill>
                  <a:schemeClr val="accent3"/>
                </a:solidFill>
              </a:endParaRPr>
            </a:p>
          </p:txBody>
        </p:sp>
      </p:grpSp>
      <p:grpSp>
        <p:nvGrpSpPr>
          <p:cNvPr id="260" name="Google Shape;260;p19"/>
          <p:cNvGrpSpPr/>
          <p:nvPr/>
        </p:nvGrpSpPr>
        <p:grpSpPr>
          <a:xfrm>
            <a:off x="3433276" y="1272915"/>
            <a:ext cx="2803699" cy="847200"/>
            <a:chOff x="3433276" y="1272915"/>
            <a:chExt cx="2803699" cy="847200"/>
          </a:xfrm>
        </p:grpSpPr>
        <p:sp>
          <p:nvSpPr>
            <p:cNvPr id="261" name="Google Shape;261;p19"/>
            <p:cNvSpPr/>
            <p:nvPr/>
          </p:nvSpPr>
          <p:spPr>
            <a:xfrm rot="-5400000">
              <a:off x="4121626" y="584565"/>
              <a:ext cx="847200" cy="2223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4288175" y="1503615"/>
              <a:ext cx="1948800" cy="385800"/>
            </a:xfrm>
            <a:prstGeom prst="roundRect">
              <a:avLst>
                <a:gd name="adj" fmla="val 50000"/>
              </a:avLst>
            </a:prstGeom>
            <a:solidFill>
              <a:srgbClr val="FFFFFF"/>
            </a:solidFill>
            <a:ln w="9525"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tr-TR" sz="1700" dirty="0">
                  <a:solidFill>
                    <a:schemeClr val="accent1"/>
                  </a:solidFill>
                  <a:latin typeface="Fira Sans Extra Condensed Medium"/>
                  <a:ea typeface="Fira Sans Extra Condensed Medium"/>
                  <a:cs typeface="Fira Sans Extra Condensed Medium"/>
                  <a:sym typeface="Fira Sans Extra Condensed Medium"/>
                </a:rPr>
                <a:t>Ülke Elçileri</a:t>
              </a:r>
              <a:endParaRPr sz="1700" dirty="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264" name="Google Shape;264;p19"/>
          <p:cNvGrpSpPr/>
          <p:nvPr/>
        </p:nvGrpSpPr>
        <p:grpSpPr>
          <a:xfrm>
            <a:off x="3655614" y="1526889"/>
            <a:ext cx="339253" cy="339253"/>
            <a:chOff x="3271200" y="1435075"/>
            <a:chExt cx="481825" cy="481825"/>
          </a:xfrm>
        </p:grpSpPr>
        <p:sp>
          <p:nvSpPr>
            <p:cNvPr id="265" name="Google Shape;265;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6" name="Google Shape;266;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67" name="Google Shape;267;p19"/>
          <p:cNvGrpSpPr/>
          <p:nvPr/>
        </p:nvGrpSpPr>
        <p:grpSpPr>
          <a:xfrm>
            <a:off x="3715295" y="2663329"/>
            <a:ext cx="219890" cy="339095"/>
            <a:chOff x="5726350" y="2028150"/>
            <a:chExt cx="312300" cy="481600"/>
          </a:xfrm>
        </p:grpSpPr>
        <p:sp>
          <p:nvSpPr>
            <p:cNvPr id="268" name="Google Shape;268;p19"/>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9" name="Google Shape;269;p19"/>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0" name="Google Shape;270;p19"/>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71" name="Google Shape;271;p19"/>
          <p:cNvGrpSpPr/>
          <p:nvPr/>
        </p:nvGrpSpPr>
        <p:grpSpPr>
          <a:xfrm>
            <a:off x="3654954" y="3799602"/>
            <a:ext cx="340573" cy="339271"/>
            <a:chOff x="898875" y="4399275"/>
            <a:chExt cx="483700" cy="481850"/>
          </a:xfrm>
        </p:grpSpPr>
        <p:sp>
          <p:nvSpPr>
            <p:cNvPr id="272" name="Google Shape;272;p19"/>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3" name="Google Shape;273;p19"/>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4" name="Google Shape;274;p19"/>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5" name="Google Shape;275;p19"/>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6" name="Google Shape;276;p19"/>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7" name="Google Shape;277;p19"/>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8" name="Google Shape;278;p19"/>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9" name="Google Shape;279;p19"/>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0" name="Google Shape;280;p19"/>
          <p:cNvGrpSpPr/>
          <p:nvPr/>
        </p:nvGrpSpPr>
        <p:grpSpPr>
          <a:xfrm>
            <a:off x="710275" y="1696445"/>
            <a:ext cx="2460575" cy="2272941"/>
            <a:chOff x="710275" y="1696445"/>
            <a:chExt cx="2460575" cy="2272941"/>
          </a:xfrm>
        </p:grpSpPr>
        <p:grpSp>
          <p:nvGrpSpPr>
            <p:cNvPr id="281" name="Google Shape;281;p19"/>
            <p:cNvGrpSpPr/>
            <p:nvPr/>
          </p:nvGrpSpPr>
          <p:grpSpPr>
            <a:xfrm>
              <a:off x="2288356" y="1696445"/>
              <a:ext cx="882450" cy="1136250"/>
              <a:chOff x="2288356" y="1696445"/>
              <a:chExt cx="882450" cy="1136250"/>
            </a:xfrm>
          </p:grpSpPr>
          <p:sp>
            <p:nvSpPr>
              <p:cNvPr id="282" name="Google Shape;282;p19"/>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19"/>
              <p:cNvCxnSpPr>
                <a:stCxn id="282"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284" name="Google Shape;284;p19"/>
              <p:cNvCxnSpPr>
                <a:stCxn id="282"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285" name="Google Shape;285;p19"/>
            <p:cNvGrpSpPr/>
            <p:nvPr/>
          </p:nvGrpSpPr>
          <p:grpSpPr>
            <a:xfrm>
              <a:off x="2288412" y="2832906"/>
              <a:ext cx="882422" cy="1136481"/>
              <a:chOff x="7009125" y="3265500"/>
              <a:chExt cx="565800" cy="728700"/>
            </a:xfrm>
          </p:grpSpPr>
          <p:sp>
            <p:nvSpPr>
              <p:cNvPr id="286" name="Google Shape;286;p19"/>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19"/>
              <p:cNvCxnSpPr>
                <a:stCxn id="286"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288" name="Google Shape;288;p19"/>
              <p:cNvCxnSpPr>
                <a:stCxn id="286"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289" name="Google Shape;289;p19"/>
            <p:cNvCxnSpPr/>
            <p:nvPr/>
          </p:nvCxnSpPr>
          <p:spPr>
            <a:xfrm>
              <a:off x="1602150" y="2832788"/>
              <a:ext cx="1568700" cy="0"/>
            </a:xfrm>
            <a:prstGeom prst="straightConnector1">
              <a:avLst/>
            </a:prstGeom>
            <a:noFill/>
            <a:ln w="9525" cap="flat" cmpd="sng">
              <a:solidFill>
                <a:srgbClr val="000000"/>
              </a:solidFill>
              <a:prstDash val="solid"/>
              <a:round/>
              <a:headEnd type="none" w="med" len="med"/>
              <a:tailEnd type="oval" w="med" len="med"/>
            </a:ln>
          </p:spPr>
        </p:cxnSp>
        <p:sp>
          <p:nvSpPr>
            <p:cNvPr id="290" name="Google Shape;290;p19"/>
            <p:cNvSpPr/>
            <p:nvPr/>
          </p:nvSpPr>
          <p:spPr>
            <a:xfrm>
              <a:off x="2215781" y="2760409"/>
              <a:ext cx="144900" cy="1449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710275" y="2181958"/>
              <a:ext cx="1301700" cy="1301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848097" y="2319958"/>
              <a:ext cx="1025700" cy="10257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tr-TR" sz="2400" dirty="0">
                  <a:solidFill>
                    <a:schemeClr val="accent6"/>
                  </a:solidFill>
                  <a:latin typeface="Fira Sans Extra Condensed Medium"/>
                  <a:ea typeface="Fira Sans Extra Condensed Medium"/>
                  <a:cs typeface="Fira Sans Extra Condensed Medium"/>
                  <a:sym typeface="Fira Sans Extra Condensed Medium"/>
                </a:rPr>
                <a:t>EU</a:t>
              </a:r>
              <a:endParaRPr sz="2400" dirty="0">
                <a:solidFill>
                  <a:schemeClr val="accent6"/>
                </a:solidFill>
                <a:latin typeface="Fira Sans Extra Condensed Medium"/>
                <a:ea typeface="Fira Sans Extra Condensed Medium"/>
                <a:cs typeface="Fira Sans Extra Condensed Medium"/>
                <a:sym typeface="Fira Sans Extra Condensed Medium"/>
              </a:endParaRPr>
            </a:p>
          </p:txBody>
        </p:sp>
      </p:grpSp>
      <p:sp>
        <p:nvSpPr>
          <p:cNvPr id="44" name="Google Shape;1330;p40">
            <a:extLst>
              <a:ext uri="{FF2B5EF4-FFF2-40B4-BE49-F238E27FC236}">
                <a16:creationId xmlns:a16="http://schemas.microsoft.com/office/drawing/2014/main" xmlns="" id="{E1570ACB-7606-4C0C-A3C2-3C114BB40226}"/>
              </a:ext>
            </a:extLst>
          </p:cNvPr>
          <p:cNvSpPr txBox="1"/>
          <p:nvPr/>
        </p:nvSpPr>
        <p:spPr>
          <a:xfrm>
            <a:off x="380058" y="4026808"/>
            <a:ext cx="2020124"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100" dirty="0">
                <a:latin typeface="Roboto"/>
                <a:ea typeface="Roboto"/>
                <a:cs typeface="Roboto"/>
                <a:sym typeface="Roboto"/>
              </a:rPr>
              <a:t>79 ülkedeki çalışmalar Avrupa Konseyi tarafından yürütmektedir. Çevrim içi eğitimler vb. çalışmalar için Avrupa Okul Ağı ile anlaşmalıdır.  </a:t>
            </a:r>
            <a:endParaRPr sz="1100" dirty="0">
              <a:latin typeface="Roboto"/>
              <a:ea typeface="Roboto"/>
              <a:cs typeface="Roboto"/>
              <a:sym typeface="Roboto"/>
            </a:endParaRPr>
          </a:p>
        </p:txBody>
      </p:sp>
      <p:sp>
        <p:nvSpPr>
          <p:cNvPr id="45" name="Google Shape;1342;p40">
            <a:extLst>
              <a:ext uri="{FF2B5EF4-FFF2-40B4-BE49-F238E27FC236}">
                <a16:creationId xmlns:a16="http://schemas.microsoft.com/office/drawing/2014/main" xmlns="" id="{DAC6E723-D599-4271-88A5-D8B8D1FA69EC}"/>
              </a:ext>
            </a:extLst>
          </p:cNvPr>
          <p:cNvSpPr txBox="1"/>
          <p:nvPr/>
        </p:nvSpPr>
        <p:spPr>
          <a:xfrm>
            <a:off x="6512075" y="1332454"/>
            <a:ext cx="2265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100" dirty="0">
                <a:latin typeface="Roboto"/>
                <a:ea typeface="Roboto"/>
                <a:cs typeface="Roboto"/>
                <a:sym typeface="Roboto"/>
              </a:rPr>
              <a:t>84 ülkede, Kod Haftası çalışmalarını yürüten, etkinlikler düzenleyen, öğretmenleri organize eden ve Avrupa Komisyonu ile irtibatı kuran kişilerdir. </a:t>
            </a:r>
            <a:endParaRPr sz="1100" dirty="0">
              <a:latin typeface="Roboto"/>
              <a:ea typeface="Roboto"/>
              <a:cs typeface="Roboto"/>
              <a:sym typeface="Roboto"/>
            </a:endParaRPr>
          </a:p>
        </p:txBody>
      </p:sp>
      <p:sp>
        <p:nvSpPr>
          <p:cNvPr id="46" name="Google Shape;1348;p40">
            <a:extLst>
              <a:ext uri="{FF2B5EF4-FFF2-40B4-BE49-F238E27FC236}">
                <a16:creationId xmlns:a16="http://schemas.microsoft.com/office/drawing/2014/main" xmlns="" id="{AFF895DA-D7B7-41F7-9EA5-583F52E2D340}"/>
              </a:ext>
            </a:extLst>
          </p:cNvPr>
          <p:cNvSpPr txBox="1"/>
          <p:nvPr/>
        </p:nvSpPr>
        <p:spPr>
          <a:xfrm>
            <a:off x="6589965" y="2535481"/>
            <a:ext cx="2265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100" dirty="0">
                <a:latin typeface="Roboto"/>
                <a:ea typeface="Roboto"/>
                <a:cs typeface="Roboto"/>
                <a:sym typeface="Roboto"/>
              </a:rPr>
              <a:t>Etkinlikleri organize eden, etkinlikler ile hem kendilerinin hem de çevrelerindeki kişilerin dijital becerilerinin gelişimini sağlayan hedef kitledir.  </a:t>
            </a:r>
            <a:endParaRPr sz="1100" dirty="0">
              <a:latin typeface="Roboto"/>
              <a:ea typeface="Roboto"/>
              <a:cs typeface="Roboto"/>
              <a:sym typeface="Roboto"/>
            </a:endParaRPr>
          </a:p>
        </p:txBody>
      </p:sp>
      <p:sp>
        <p:nvSpPr>
          <p:cNvPr id="47" name="Google Shape;1353;p40">
            <a:extLst>
              <a:ext uri="{FF2B5EF4-FFF2-40B4-BE49-F238E27FC236}">
                <a16:creationId xmlns:a16="http://schemas.microsoft.com/office/drawing/2014/main" xmlns="" id="{0F81AE69-2F7A-4764-81CE-58E72D5A88E3}"/>
              </a:ext>
            </a:extLst>
          </p:cNvPr>
          <p:cNvSpPr txBox="1"/>
          <p:nvPr/>
        </p:nvSpPr>
        <p:spPr>
          <a:xfrm>
            <a:off x="6630397" y="3669768"/>
            <a:ext cx="2265000" cy="534900"/>
          </a:xfrm>
          <a:prstGeom prst="rect">
            <a:avLst/>
          </a:prstGeom>
          <a:noFill/>
          <a:ln>
            <a:noFill/>
          </a:ln>
        </p:spPr>
        <p:txBody>
          <a:bodyPr spcFirstLastPara="1" wrap="square" lIns="91425" tIns="91425" rIns="91425" bIns="91425" anchor="ctr" anchorCtr="0">
            <a:noAutofit/>
          </a:bodyPr>
          <a:lstStyle/>
          <a:p>
            <a:pPr algn="ctr"/>
            <a:r>
              <a:rPr lang="tr-TR" sz="1100" dirty="0">
                <a:latin typeface="Roboto"/>
                <a:ea typeface="Roboto"/>
                <a:cs typeface="Roboto"/>
                <a:sym typeface="Roboto"/>
              </a:rPr>
              <a:t>Öğretmenler aracılığıyla kodlama ile ilgili bir araya gelen öğrenciler ve diğer kişilerden oluşan asıl hedef kitledir. Etkinliklerin katılımcısı/faydalanıcılarıdır. </a:t>
            </a:r>
            <a:endParaRPr sz="1100" dirty="0">
              <a:latin typeface="Roboto"/>
              <a:ea typeface="Roboto"/>
              <a:cs typeface="Roboto"/>
              <a:sym typeface="Roboto"/>
            </a:endParaRPr>
          </a:p>
        </p:txBody>
      </p:sp>
    </p:spTree>
    <p:extLst>
      <p:ext uri="{BB962C8B-B14F-4D97-AF65-F5344CB8AC3E}">
        <p14:creationId xmlns:p14="http://schemas.microsoft.com/office/powerpoint/2010/main" val="419787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Ortaklar ve Sponsorlar </a:t>
            </a:r>
            <a:endParaRPr dirty="0"/>
          </a:p>
        </p:txBody>
      </p:sp>
      <p:grpSp>
        <p:nvGrpSpPr>
          <p:cNvPr id="12" name="Google Shape;102;p16">
            <a:extLst>
              <a:ext uri="{FF2B5EF4-FFF2-40B4-BE49-F238E27FC236}">
                <a16:creationId xmlns:a16="http://schemas.microsoft.com/office/drawing/2014/main" xmlns="" id="{9E1ECFFF-F967-4C5A-8DC7-521988FF09B2}"/>
              </a:ext>
            </a:extLst>
          </p:cNvPr>
          <p:cNvGrpSpPr/>
          <p:nvPr/>
        </p:nvGrpSpPr>
        <p:grpSpPr>
          <a:xfrm>
            <a:off x="1198472" y="1279644"/>
            <a:ext cx="1884600" cy="2997974"/>
            <a:chOff x="6549175" y="1333888"/>
            <a:chExt cx="1884600" cy="2997974"/>
          </a:xfrm>
        </p:grpSpPr>
        <p:sp>
          <p:nvSpPr>
            <p:cNvPr id="13" name="Google Shape;103;p16">
              <a:extLst>
                <a:ext uri="{FF2B5EF4-FFF2-40B4-BE49-F238E27FC236}">
                  <a16:creationId xmlns:a16="http://schemas.microsoft.com/office/drawing/2014/main" xmlns="" id="{884E4ED7-D998-4F5F-9424-556007A78220}"/>
                </a:ext>
              </a:extLst>
            </p:cNvPr>
            <p:cNvSpPr/>
            <p:nvPr/>
          </p:nvSpPr>
          <p:spPr>
            <a:xfrm>
              <a:off x="6899575" y="1333888"/>
              <a:ext cx="1183800" cy="11838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p16">
              <a:extLst>
                <a:ext uri="{FF2B5EF4-FFF2-40B4-BE49-F238E27FC236}">
                  <a16:creationId xmlns:a16="http://schemas.microsoft.com/office/drawing/2014/main" xmlns="" id="{69CD8B05-D5C3-42BF-A47A-0BFED4433D4F}"/>
                </a:ext>
              </a:extLst>
            </p:cNvPr>
            <p:cNvSpPr/>
            <p:nvPr/>
          </p:nvSpPr>
          <p:spPr>
            <a:xfrm>
              <a:off x="6982075" y="1416388"/>
              <a:ext cx="1018800" cy="101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5;p16">
              <a:extLst>
                <a:ext uri="{FF2B5EF4-FFF2-40B4-BE49-F238E27FC236}">
                  <a16:creationId xmlns:a16="http://schemas.microsoft.com/office/drawing/2014/main" xmlns="" id="{15076BA6-4DA9-41E4-A345-0581DCE4CC1E}"/>
                </a:ext>
              </a:extLst>
            </p:cNvPr>
            <p:cNvSpPr/>
            <p:nvPr/>
          </p:nvSpPr>
          <p:spPr>
            <a:xfrm>
              <a:off x="7408975" y="2583338"/>
              <a:ext cx="165000" cy="16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p16">
              <a:extLst>
                <a:ext uri="{FF2B5EF4-FFF2-40B4-BE49-F238E27FC236}">
                  <a16:creationId xmlns:a16="http://schemas.microsoft.com/office/drawing/2014/main" xmlns="" id="{936B54F9-3923-46B1-9741-BECEB8ACEE7C}"/>
                </a:ext>
              </a:extLst>
            </p:cNvPr>
            <p:cNvSpPr/>
            <p:nvPr/>
          </p:nvSpPr>
          <p:spPr>
            <a:xfrm>
              <a:off x="7443025" y="2813988"/>
              <a:ext cx="96900" cy="96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7;p16">
              <a:extLst>
                <a:ext uri="{FF2B5EF4-FFF2-40B4-BE49-F238E27FC236}">
                  <a16:creationId xmlns:a16="http://schemas.microsoft.com/office/drawing/2014/main" xmlns="" id="{078E0883-DA3A-4817-909B-D7E78FCAECEE}"/>
                </a:ext>
              </a:extLst>
            </p:cNvPr>
            <p:cNvSpPr/>
            <p:nvPr/>
          </p:nvSpPr>
          <p:spPr>
            <a:xfrm>
              <a:off x="7382425" y="2976538"/>
              <a:ext cx="218100" cy="218100"/>
            </a:xfrm>
            <a:prstGeom prst="ellipse">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p16">
              <a:extLst>
                <a:ext uri="{FF2B5EF4-FFF2-40B4-BE49-F238E27FC236}">
                  <a16:creationId xmlns:a16="http://schemas.microsoft.com/office/drawing/2014/main" xmlns="" id="{B7BC07D9-8214-41FD-8931-5B3DAF29413A}"/>
                </a:ext>
              </a:extLst>
            </p:cNvPr>
            <p:cNvSpPr/>
            <p:nvPr/>
          </p:nvSpPr>
          <p:spPr>
            <a:xfrm>
              <a:off x="7417375" y="3011383"/>
              <a:ext cx="148200" cy="148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p16">
              <a:extLst>
                <a:ext uri="{FF2B5EF4-FFF2-40B4-BE49-F238E27FC236}">
                  <a16:creationId xmlns:a16="http://schemas.microsoft.com/office/drawing/2014/main" xmlns="" id="{4C88A05E-C6E8-4C34-A838-7AD393F9961C}"/>
                </a:ext>
              </a:extLst>
            </p:cNvPr>
            <p:cNvSpPr txBox="1"/>
            <p:nvPr/>
          </p:nvSpPr>
          <p:spPr>
            <a:xfrm>
              <a:off x="6549175" y="3796962"/>
              <a:ext cx="18846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oboto"/>
                <a:ea typeface="Roboto"/>
                <a:cs typeface="Roboto"/>
                <a:sym typeface="Roboto"/>
              </a:endParaRPr>
            </a:p>
          </p:txBody>
        </p:sp>
      </p:grpSp>
      <p:pic>
        <p:nvPicPr>
          <p:cNvPr id="7" name="Resim 6">
            <a:extLst>
              <a:ext uri="{FF2B5EF4-FFF2-40B4-BE49-F238E27FC236}">
                <a16:creationId xmlns:a16="http://schemas.microsoft.com/office/drawing/2014/main" xmlns="" id="{F4BB66FB-8F25-4856-B0A2-2673F035EBBA}"/>
              </a:ext>
            </a:extLst>
          </p:cNvPr>
          <p:cNvPicPr>
            <a:picLocks noChangeAspect="1"/>
          </p:cNvPicPr>
          <p:nvPr/>
        </p:nvPicPr>
        <p:blipFill>
          <a:blip r:embed="rId3"/>
          <a:stretch>
            <a:fillRect/>
          </a:stretch>
        </p:blipFill>
        <p:spPr>
          <a:xfrm>
            <a:off x="4720161" y="160019"/>
            <a:ext cx="3657931" cy="4606850"/>
          </a:xfrm>
          <a:prstGeom prst="rect">
            <a:avLst/>
          </a:prstGeom>
        </p:spPr>
      </p:pic>
      <p:sp>
        <p:nvSpPr>
          <p:cNvPr id="27" name="Google Shape;109;p16">
            <a:extLst>
              <a:ext uri="{FF2B5EF4-FFF2-40B4-BE49-F238E27FC236}">
                <a16:creationId xmlns:a16="http://schemas.microsoft.com/office/drawing/2014/main" xmlns="" id="{BC32264A-0B39-4C90-B0D5-C45A4D8CDACF}"/>
              </a:ext>
            </a:extLst>
          </p:cNvPr>
          <p:cNvSpPr txBox="1"/>
          <p:nvPr/>
        </p:nvSpPr>
        <p:spPr>
          <a:xfrm>
            <a:off x="902015" y="3366307"/>
            <a:ext cx="2695614" cy="7964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1200" dirty="0">
                <a:latin typeface="Roboto"/>
                <a:ea typeface="Roboto"/>
                <a:cs typeface="Roboto"/>
                <a:sym typeface="Fira Sans Extra Condensed Medium"/>
              </a:rPr>
              <a:t>Sponsorlar yaygınlaştırma çalışmalarının yanı sıra  donanım, eğitim ve etkinlik tasarımı gibi katkılar sunmaktadır. </a:t>
            </a:r>
            <a:endParaRPr sz="1200" dirty="0">
              <a:latin typeface="Roboto"/>
              <a:ea typeface="Roboto"/>
              <a:cs typeface="Roboto"/>
              <a:sym typeface="Fira Sans Extra Condensed Medium"/>
            </a:endParaRPr>
          </a:p>
        </p:txBody>
      </p:sp>
    </p:spTree>
    <p:extLst>
      <p:ext uri="{BB962C8B-B14F-4D97-AF65-F5344CB8AC3E}">
        <p14:creationId xmlns:p14="http://schemas.microsoft.com/office/powerpoint/2010/main" val="1728030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585"/>
        <p:cNvGrpSpPr/>
        <p:nvPr/>
      </p:nvGrpSpPr>
      <p:grpSpPr>
        <a:xfrm>
          <a:off x="0" y="0"/>
          <a:ext cx="0" cy="0"/>
          <a:chOff x="0" y="0"/>
          <a:chExt cx="0" cy="0"/>
        </a:xfrm>
      </p:grpSpPr>
      <p:sp>
        <p:nvSpPr>
          <p:cNvPr id="1586" name="Google Shape;1586;p47"/>
          <p:cNvSpPr txBox="1">
            <a:spLocks noGrp="1"/>
          </p:cNvSpPr>
          <p:nvPr>
            <p:ph type="title" idx="4294967295"/>
          </p:nvPr>
        </p:nvSpPr>
        <p:spPr>
          <a:xfrm>
            <a:off x="146568" y="197945"/>
            <a:ext cx="1923392"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tr-TR" dirty="0">
                <a:latin typeface="Arial"/>
                <a:ea typeface="Arial"/>
                <a:cs typeface="Arial"/>
                <a:sym typeface="Arial"/>
              </a:rPr>
              <a:t>Yaklaşımı: Sosyal Girişimcilik</a:t>
            </a:r>
            <a:endParaRPr dirty="0">
              <a:solidFill>
                <a:srgbClr val="FFFFFF"/>
              </a:solidFill>
              <a:latin typeface="Arial"/>
              <a:ea typeface="Arial"/>
              <a:cs typeface="Arial"/>
              <a:sym typeface="Arial"/>
            </a:endParaRPr>
          </a:p>
        </p:txBody>
      </p:sp>
      <p:sp>
        <p:nvSpPr>
          <p:cNvPr id="1588" name="Google Shape;1588;p47"/>
          <p:cNvSpPr txBox="1"/>
          <p:nvPr/>
        </p:nvSpPr>
        <p:spPr>
          <a:xfrm>
            <a:off x="715075" y="1640334"/>
            <a:ext cx="5571300" cy="29319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15000"/>
              </a:lnSpc>
              <a:spcBef>
                <a:spcPts val="0"/>
              </a:spcBef>
              <a:spcAft>
                <a:spcPts val="0"/>
              </a:spcAft>
              <a:buClr>
                <a:srgbClr val="FFFFFF"/>
              </a:buClr>
              <a:buSzPts val="1100"/>
              <a:buFont typeface="Arial"/>
              <a:buChar char="●"/>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Metin kutusu 46">
            <a:extLst>
              <a:ext uri="{FF2B5EF4-FFF2-40B4-BE49-F238E27FC236}">
                <a16:creationId xmlns:a16="http://schemas.microsoft.com/office/drawing/2014/main" xmlns="" id="{B6D719DE-6067-4768-B2FA-04805E45663E}"/>
              </a:ext>
            </a:extLst>
          </p:cNvPr>
          <p:cNvSpPr txBox="1"/>
          <p:nvPr/>
        </p:nvSpPr>
        <p:spPr>
          <a:xfrm>
            <a:off x="295675" y="2172408"/>
            <a:ext cx="230443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200" b="0" i="0" u="none" strike="noStrike" kern="0" cap="none" spc="0" normalizeH="0" baseline="0" noProof="0" dirty="0">
                <a:ln>
                  <a:noFill/>
                </a:ln>
                <a:solidFill>
                  <a:srgbClr val="FFFFFF"/>
                </a:solidFill>
                <a:effectLst/>
                <a:uLnTx/>
                <a:uFillTx/>
                <a:latin typeface="Roboto"/>
                <a:ea typeface="Roboto"/>
                <a:cs typeface="Roboto"/>
                <a:sym typeface="Arial"/>
              </a:rPr>
              <a:t>Herhangi bir sosyal sorunu ele alan amaçlı eylemleri tanımlamaktadır. Sosyal girişimler ile amaçlanan hedefe yönelik erişimin iyileştirilmesi, sosyal refahın artırılması ve sürdürülebilir kalkınmaya katkıda bulunması hedeflenmektedir.</a:t>
            </a:r>
          </a:p>
        </p:txBody>
      </p:sp>
      <p:sp>
        <p:nvSpPr>
          <p:cNvPr id="48" name="Google Shape;1587;p47">
            <a:extLst>
              <a:ext uri="{FF2B5EF4-FFF2-40B4-BE49-F238E27FC236}">
                <a16:creationId xmlns:a16="http://schemas.microsoft.com/office/drawing/2014/main" xmlns="" id="{53E6EF5F-6598-4731-9563-85A3E1383761}"/>
              </a:ext>
            </a:extLst>
          </p:cNvPr>
          <p:cNvSpPr txBox="1">
            <a:spLocks/>
          </p:cNvSpPr>
          <p:nvPr/>
        </p:nvSpPr>
        <p:spPr>
          <a:xfrm>
            <a:off x="1910829" y="4773655"/>
            <a:ext cx="6980400" cy="31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pPr marL="114300" marR="0" lvl="0" indent="0" algn="r" defTabSz="914400" rtl="0" eaLnBrk="1" fontAlgn="auto" latinLnBrk="0" hangingPunct="1">
              <a:lnSpc>
                <a:spcPct val="115000"/>
              </a:lnSpc>
              <a:spcBef>
                <a:spcPts val="0"/>
              </a:spcBef>
              <a:spcAft>
                <a:spcPts val="0"/>
              </a:spcAft>
              <a:buClr>
                <a:srgbClr val="435D74"/>
              </a:buClr>
              <a:buSzPts val="1100"/>
              <a:buFont typeface="Proxima Nova"/>
              <a:buNone/>
              <a:tabLst/>
              <a:defRPr/>
            </a:pPr>
            <a:r>
              <a:rPr kumimoji="0" lang="tr-TR" sz="1100" b="0" i="0" u="none" strike="noStrike" kern="0" cap="none" spc="0" normalizeH="0" baseline="0" noProof="0" dirty="0">
                <a:ln>
                  <a:noFill/>
                </a:ln>
                <a:solidFill>
                  <a:srgbClr val="FFFFFF"/>
                </a:solidFill>
                <a:effectLst/>
                <a:uLnTx/>
                <a:uFillTx/>
                <a:latin typeface="Arial"/>
                <a:ea typeface="Arial"/>
                <a:cs typeface="Arial"/>
                <a:sym typeface="Arial"/>
              </a:rPr>
              <a:t>Kişilerin etkileşim düzeylerine göre sosyal sorumluluk grupları.</a:t>
            </a:r>
          </a:p>
          <a:p>
            <a:pPr marL="0" marR="0" lvl="0" indent="0" algn="l" defTabSz="914400" rtl="0" eaLnBrk="1" fontAlgn="auto" latinLnBrk="0" hangingPunct="1">
              <a:lnSpc>
                <a:spcPct val="115000"/>
              </a:lnSpc>
              <a:spcBef>
                <a:spcPts val="0"/>
              </a:spcBef>
              <a:spcAft>
                <a:spcPts val="0"/>
              </a:spcAft>
              <a:buClr>
                <a:srgbClr val="435D74"/>
              </a:buClr>
              <a:buSzPts val="1100"/>
              <a:buFont typeface="Proxima Nova"/>
              <a:buNone/>
              <a:tabLst/>
              <a:defRPr/>
            </a:pPr>
            <a:endParaRPr kumimoji="0" lang="tr-TR" sz="1100" b="0" i="0" u="none" strike="noStrike" kern="0" cap="none" spc="0" normalizeH="0" baseline="0" noProof="0" dirty="0">
              <a:ln>
                <a:noFill/>
              </a:ln>
              <a:solidFill>
                <a:srgbClr val="869FB2"/>
              </a:solidFill>
              <a:effectLst/>
              <a:uLnTx/>
              <a:uFillTx/>
              <a:latin typeface="Arial"/>
              <a:ea typeface="Arial"/>
              <a:cs typeface="Arial"/>
              <a:sym typeface="Arial"/>
            </a:endParaRPr>
          </a:p>
        </p:txBody>
      </p:sp>
      <p:sp>
        <p:nvSpPr>
          <p:cNvPr id="49" name="Google Shape;1588;p47">
            <a:extLst>
              <a:ext uri="{FF2B5EF4-FFF2-40B4-BE49-F238E27FC236}">
                <a16:creationId xmlns:a16="http://schemas.microsoft.com/office/drawing/2014/main" xmlns="" id="{B7E31923-C01F-4CF4-8078-EB3182A55063}"/>
              </a:ext>
            </a:extLst>
          </p:cNvPr>
          <p:cNvSpPr txBox="1"/>
          <p:nvPr/>
        </p:nvSpPr>
        <p:spPr>
          <a:xfrm>
            <a:off x="1910829" y="1694819"/>
            <a:ext cx="5571300" cy="2931900"/>
          </a:xfrm>
          <a:prstGeom prst="rect">
            <a:avLst/>
          </a:prstGeom>
          <a:noFill/>
          <a:ln>
            <a:noFill/>
          </a:ln>
        </p:spPr>
        <p:txBody>
          <a:bodyPr spcFirstLastPara="1" wrap="square" lIns="91425" tIns="91425" rIns="91425" bIns="91425" anchor="t" anchorCtr="0">
            <a:noAutofit/>
          </a:bodyPr>
          <a:lstStyle/>
          <a:p>
            <a:pPr marL="457200" marR="0" lvl="0" indent="-298450" algn="l" defTabSz="914400" rtl="0" eaLnBrk="1" fontAlgn="auto" latinLnBrk="0" hangingPunct="1">
              <a:lnSpc>
                <a:spcPct val="115000"/>
              </a:lnSpc>
              <a:spcBef>
                <a:spcPts val="0"/>
              </a:spcBef>
              <a:spcAft>
                <a:spcPts val="0"/>
              </a:spcAft>
              <a:buClr>
                <a:srgbClr val="FFFFFF"/>
              </a:buClr>
              <a:buSzPts val="1100"/>
              <a:buFont typeface="Arial"/>
              <a:buChar char="●"/>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0" name="Picture 2" descr="a">
            <a:extLst>
              <a:ext uri="{FF2B5EF4-FFF2-40B4-BE49-F238E27FC236}">
                <a16:creationId xmlns:a16="http://schemas.microsoft.com/office/drawing/2014/main" xmlns="" id="{1E2FD570-E12E-4A5B-98CD-0819F27B4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784" y="202756"/>
            <a:ext cx="6107502" cy="4580628"/>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a:extLst>
              <a:ext uri="{FF2B5EF4-FFF2-40B4-BE49-F238E27FC236}">
                <a16:creationId xmlns:a16="http://schemas.microsoft.com/office/drawing/2014/main" xmlns="" id="{BFAEF7A4-F807-4A7B-8C21-009B8CF55B1B}"/>
              </a:ext>
            </a:extLst>
          </p:cNvPr>
          <p:cNvSpPr/>
          <p:nvPr/>
        </p:nvSpPr>
        <p:spPr>
          <a:xfrm>
            <a:off x="4634279" y="2400016"/>
            <a:ext cx="871538" cy="452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2" name="Oval 51">
            <a:extLst>
              <a:ext uri="{FF2B5EF4-FFF2-40B4-BE49-F238E27FC236}">
                <a16:creationId xmlns:a16="http://schemas.microsoft.com/office/drawing/2014/main" xmlns="" id="{2E6B882D-9EEE-4500-A481-223D03AF762F}"/>
              </a:ext>
            </a:extLst>
          </p:cNvPr>
          <p:cNvSpPr/>
          <p:nvPr/>
        </p:nvSpPr>
        <p:spPr>
          <a:xfrm>
            <a:off x="3762741" y="2017132"/>
            <a:ext cx="871538" cy="452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Oval 52">
            <a:extLst>
              <a:ext uri="{FF2B5EF4-FFF2-40B4-BE49-F238E27FC236}">
                <a16:creationId xmlns:a16="http://schemas.microsoft.com/office/drawing/2014/main" xmlns="" id="{8EAE992B-14B8-487A-A670-38B544ED825D}"/>
              </a:ext>
            </a:extLst>
          </p:cNvPr>
          <p:cNvSpPr/>
          <p:nvPr/>
        </p:nvSpPr>
        <p:spPr>
          <a:xfrm>
            <a:off x="6048741" y="3593520"/>
            <a:ext cx="871538" cy="452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Oval 53">
            <a:extLst>
              <a:ext uri="{FF2B5EF4-FFF2-40B4-BE49-F238E27FC236}">
                <a16:creationId xmlns:a16="http://schemas.microsoft.com/office/drawing/2014/main" xmlns="" id="{5349970A-19EE-459F-8E12-6C6EDFBCAF8D}"/>
              </a:ext>
            </a:extLst>
          </p:cNvPr>
          <p:cNvSpPr/>
          <p:nvPr/>
        </p:nvSpPr>
        <p:spPr>
          <a:xfrm>
            <a:off x="5401041" y="4174282"/>
            <a:ext cx="871538" cy="452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Oval 54">
            <a:extLst>
              <a:ext uri="{FF2B5EF4-FFF2-40B4-BE49-F238E27FC236}">
                <a16:creationId xmlns:a16="http://schemas.microsoft.com/office/drawing/2014/main" xmlns="" id="{015BDE78-A21C-411A-8FB4-820D31C99226}"/>
              </a:ext>
            </a:extLst>
          </p:cNvPr>
          <p:cNvSpPr/>
          <p:nvPr/>
        </p:nvSpPr>
        <p:spPr>
          <a:xfrm>
            <a:off x="6348779" y="469086"/>
            <a:ext cx="871538" cy="452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97A7"/>
              </a:solidFill>
              <a:effectLst/>
              <a:uLnTx/>
              <a:uFillTx/>
              <a:latin typeface="Arial"/>
              <a:ea typeface="+mn-ea"/>
              <a:cs typeface="+mn-cs"/>
              <a:sym typeface="Arial"/>
            </a:endParaRPr>
          </a:p>
        </p:txBody>
      </p:sp>
      <p:sp>
        <p:nvSpPr>
          <p:cNvPr id="56" name="Oval 55">
            <a:extLst>
              <a:ext uri="{FF2B5EF4-FFF2-40B4-BE49-F238E27FC236}">
                <a16:creationId xmlns:a16="http://schemas.microsoft.com/office/drawing/2014/main" xmlns="" id="{35FB9C53-9015-45EA-97BD-820251888471}"/>
              </a:ext>
            </a:extLst>
          </p:cNvPr>
          <p:cNvSpPr/>
          <p:nvPr/>
        </p:nvSpPr>
        <p:spPr>
          <a:xfrm>
            <a:off x="4824779" y="496350"/>
            <a:ext cx="871538" cy="452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97A7"/>
              </a:solidFill>
              <a:effectLst/>
              <a:uLnTx/>
              <a:uFillTx/>
              <a:latin typeface="Arial"/>
              <a:ea typeface="+mn-ea"/>
              <a:cs typeface="+mn-cs"/>
              <a:sym typeface="Arial"/>
            </a:endParaRPr>
          </a:p>
        </p:txBody>
      </p:sp>
    </p:spTree>
    <p:extLst>
      <p:ext uri="{BB962C8B-B14F-4D97-AF65-F5344CB8AC3E}">
        <p14:creationId xmlns:p14="http://schemas.microsoft.com/office/powerpoint/2010/main" val="1856998308"/>
      </p:ext>
    </p:extLst>
  </p:cSld>
  <p:clrMapOvr>
    <a:masterClrMapping/>
  </p:clrMapOvr>
</p:sld>
</file>

<file path=ppt/theme/theme1.xml><?xml version="1.0" encoding="utf-8"?>
<a:theme xmlns:a="http://schemas.openxmlformats.org/drawingml/2006/main" name="Project Management Infographics by Slidesgo">
  <a:themeElements>
    <a:clrScheme name="Simple Light">
      <a:dk1>
        <a:srgbClr val="000000"/>
      </a:dk1>
      <a:lt1>
        <a:srgbClr val="FFFFFF"/>
      </a:lt1>
      <a:dk2>
        <a:srgbClr val="595959"/>
      </a:dk2>
      <a:lt2>
        <a:srgbClr val="EEEEEE"/>
      </a:lt2>
      <a:accent1>
        <a:srgbClr val="FBB831"/>
      </a:accent1>
      <a:accent2>
        <a:srgbClr val="FB8569"/>
      </a:accent2>
      <a:accent3>
        <a:srgbClr val="FB569C"/>
      </a:accent3>
      <a:accent4>
        <a:srgbClr val="E850E0"/>
      </a:accent4>
      <a:accent5>
        <a:srgbClr val="8225E2"/>
      </a:accent5>
      <a:accent6>
        <a:srgbClr val="9C27B0"/>
      </a:accent6>
      <a:hlink>
        <a:srgbClr val="FBB8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883</Words>
  <Application>Microsoft Office PowerPoint</Application>
  <PresentationFormat>Ekran Gösterisi (16:9)</PresentationFormat>
  <Paragraphs>111</Paragraphs>
  <Slides>16</Slides>
  <Notes>15</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16</vt:i4>
      </vt:variant>
    </vt:vector>
  </HeadingPairs>
  <TitlesOfParts>
    <vt:vector size="27" baseType="lpstr">
      <vt:lpstr>Proxima Nova</vt:lpstr>
      <vt:lpstr>Calibri</vt:lpstr>
      <vt:lpstr>Verdana</vt:lpstr>
      <vt:lpstr>Times New Roman</vt:lpstr>
      <vt:lpstr>Proxima Nova Semibold</vt:lpstr>
      <vt:lpstr>Roboto</vt:lpstr>
      <vt:lpstr>Fira Sans Extra Condensed Medium</vt:lpstr>
      <vt:lpstr>Arial</vt:lpstr>
      <vt:lpstr>Calibri Light</vt:lpstr>
      <vt:lpstr>Project Management Infographics by Slidesgo</vt:lpstr>
      <vt:lpstr>Slidesgo Final Pages</vt:lpstr>
      <vt:lpstr>Kod Haftası</vt:lpstr>
      <vt:lpstr>PowerPoint Sunusu</vt:lpstr>
      <vt:lpstr>Dijital Eğitim Eylem Planı (2021-2027)</vt:lpstr>
      <vt:lpstr>PowerPoint Sunusu</vt:lpstr>
      <vt:lpstr>Türkiye Katılım Durumu</vt:lpstr>
      <vt:lpstr>Kod Haftası</vt:lpstr>
      <vt:lpstr>Organizasyon Yapısı</vt:lpstr>
      <vt:lpstr>Ortaklar ve Sponsorlar </vt:lpstr>
      <vt:lpstr>Yaklaşımı: Sosyal Girişimcilik</vt:lpstr>
      <vt:lpstr>PowerPoint Sunusu</vt:lpstr>
      <vt:lpstr>PowerPoint Sunusu</vt:lpstr>
      <vt:lpstr>Dijital Becerilere Dair Durum - 2019</vt:lpstr>
      <vt:lpstr>Kod Haftası Etkisi - 2019 </vt:lpstr>
      <vt:lpstr>Katılımcılara sağlanan kaynaklar </vt:lpstr>
      <vt:lpstr>Yenilikçi Uygulamalar</vt:lpstr>
      <vt:lpstr>Kod Haftası katılımcı öğretmenlerinden beklentiler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 Haftası</dc:title>
  <dc:creator>Asus</dc:creator>
  <cp:lastModifiedBy>Adem TURK</cp:lastModifiedBy>
  <cp:revision>89</cp:revision>
  <cp:lastPrinted>2022-08-23T11:56:32Z</cp:lastPrinted>
  <dcterms:modified xsi:type="dcterms:W3CDTF">2022-09-26T06:05:36Z</dcterms:modified>
</cp:coreProperties>
</file>