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</p:sldMasterIdLst>
  <p:notesMasterIdLst>
    <p:notesMasterId r:id="rId16"/>
  </p:notesMasterIdLst>
  <p:sldIdLst>
    <p:sldId id="276" r:id="rId3"/>
    <p:sldId id="289" r:id="rId4"/>
    <p:sldId id="288" r:id="rId5"/>
    <p:sldId id="290" r:id="rId6"/>
    <p:sldId id="291" r:id="rId7"/>
    <p:sldId id="299" r:id="rId8"/>
    <p:sldId id="300" r:id="rId9"/>
    <p:sldId id="301" r:id="rId10"/>
    <p:sldId id="298" r:id="rId11"/>
    <p:sldId id="293" r:id="rId12"/>
    <p:sldId id="297" r:id="rId13"/>
    <p:sldId id="296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deleştirilmiş" id="{0417AAF2-C33B-7C49-9F6A-A9D529DD8A9F}">
          <p14:sldIdLst>
            <p14:sldId id="276"/>
            <p14:sldId id="289"/>
            <p14:sldId id="288"/>
            <p14:sldId id="290"/>
            <p14:sldId id="291"/>
            <p14:sldId id="299"/>
            <p14:sldId id="300"/>
            <p14:sldId id="301"/>
            <p14:sldId id="298"/>
            <p14:sldId id="293"/>
            <p14:sldId id="297"/>
            <p14:sldId id="296"/>
            <p14:sldId id="29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kova, Gabriela" initials="GC" lastIdx="1" clrIdx="0"/>
  <p:cmAuthor id="1" name="Gillebert, Margaux" initials="MX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6"/>
    <p:restoredTop sz="94647"/>
  </p:normalViewPr>
  <p:slideViewPr>
    <p:cSldViewPr>
      <p:cViewPr>
        <p:scale>
          <a:sx n="100" d="100"/>
          <a:sy n="100" d="100"/>
        </p:scale>
        <p:origin x="153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AC067-5CF3-A24E-843A-9D2E71A2F94D}" type="datetimeFigureOut">
              <a:rPr lang="fr-FR" smtClean="0"/>
              <a:t>20/01/2020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43509-14A4-4141-8D88-16C7592F56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24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1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115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3509-14A4-4141-8D88-16C7592F56C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34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944216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335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4C9E-824D-4447-8F70-E5DE5DD2B5B8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27B9DEDC-01D1-104A-B66E-6FD715FE6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2168"/>
            <a:ext cx="3011743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8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772816"/>
            <a:ext cx="8077200" cy="3581401"/>
          </a:xfrm>
        </p:spPr>
        <p:txBody>
          <a:bodyPr vert="eaVert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0653-C6D7-A748-95F5-28B240B8DBC8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041DAB7-078D-6B4F-BA7A-FB37CBF8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6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50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676400"/>
            <a:ext cx="6019800" cy="3505201"/>
          </a:xfrm>
        </p:spPr>
        <p:txBody>
          <a:bodyPr vert="eaVert"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93A39-359C-2345-AF3F-E4AF41409B6D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0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4266"/>
            <a:ext cx="7543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9091D66-F092-9E40-9A32-BBD0E04C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5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20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4050"/>
            <a:ext cx="6400800" cy="206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06AD-0ED1-8941-AD3F-954373B981D2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0BD171F0-12A9-074A-8EF8-A9D51CCFE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51500"/>
            <a:ext cx="8636000" cy="977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27B9DEDC-01D1-104A-B66E-6FD715FE67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" y="5045075"/>
            <a:ext cx="267706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55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432050"/>
          </a:xfrm>
        </p:spPr>
        <p:txBody>
          <a:bodyPr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4050"/>
            <a:ext cx="6400800" cy="20637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18A4-D291-6B49-B35E-79FFCCFECE3C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0BD171F0-12A9-074A-8EF8-A9D51CCFE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51500"/>
            <a:ext cx="8636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0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C76B-00C5-6B47-94A7-BD8E45F3DBB4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667000"/>
            <a:ext cx="7391400" cy="2590800"/>
          </a:xfrm>
        </p:spPr>
        <p:txBody>
          <a:bodyPr anchor="t">
            <a:normAutofit/>
          </a:bodyPr>
          <a:lstStyle>
            <a:lvl1pPr algn="l">
              <a:defRPr sz="34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93006"/>
            <a:ext cx="7391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204F-B2CF-E944-ABEE-3A4495AFE474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8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ABE6-B5C8-FB40-ABC4-10C492FEBDCD}" type="datetime1">
              <a:rPr lang="fr-BE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74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6412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16174"/>
            <a:ext cx="3887788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6412"/>
            <a:ext cx="381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6174"/>
            <a:ext cx="3813175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8677-FD3D-B048-8B86-2021FDC33CC4}" type="datetime1">
              <a:rPr lang="fr-BE" smtClean="0"/>
              <a:t>20/01/2020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6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18A7-3D29-7A46-A333-E26BB6D4D014}" type="datetime1">
              <a:rPr lang="fr-BE" smtClean="0"/>
              <a:t>20/01/2020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8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744266"/>
            <a:ext cx="75438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9091D66-F092-9E40-9A32-BBD0E04C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698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54E0-C79E-4A4C-BDE5-A8A396BE9058}" type="datetime1">
              <a:rPr lang="fr-BE" smtClean="0"/>
              <a:t>20/01/2020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28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017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4883150" cy="4373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6F1C-6A69-534E-A18E-F11E3181304F}" type="datetime1">
              <a:rPr lang="fr-BE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5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2350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8016"/>
            <a:ext cx="5486400" cy="10345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7F90-AB4C-DE4F-A678-1C2026F9F970}" type="datetime1">
              <a:rPr lang="fr-BE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07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76399"/>
            <a:ext cx="8077200" cy="35814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6AC5-F3EB-1847-8674-9E741BCA6460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02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505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3505201"/>
          </a:xfr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AD9F-6E40-2640-AC87-AA8804348637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667000"/>
            <a:ext cx="7391400" cy="2590800"/>
          </a:xfrm>
        </p:spPr>
        <p:txBody>
          <a:bodyPr anchor="t">
            <a:normAutofit/>
          </a:bodyPr>
          <a:lstStyle>
            <a:lvl1pPr algn="l">
              <a:defRPr sz="34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193006"/>
            <a:ext cx="7391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412C-79B9-EB41-9938-5F19CC089199}" type="datetime1">
              <a:rPr lang="fr-BE" smtClean="0"/>
              <a:t>20/01/2020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26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700808"/>
            <a:ext cx="35814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700808"/>
            <a:ext cx="37338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1E661-EC40-4547-899A-8B2A55314612}" type="datetime1">
              <a:rPr lang="fr-BE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6412"/>
            <a:ext cx="38877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416174"/>
            <a:ext cx="3887788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6412"/>
            <a:ext cx="38131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416174"/>
            <a:ext cx="3813175" cy="39512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47FF-B6ED-5347-ACD8-8036B94F8783}" type="datetime1">
              <a:rPr lang="fr-BE" smtClean="0"/>
              <a:t>20/01/2020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EA5ACE9-E636-A743-B04A-4FAFBD1B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36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4338-D1F9-D041-BE0A-AEF2F1711077}" type="datetime1">
              <a:rPr lang="fr-BE" smtClean="0"/>
              <a:t>20/01/2020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FF44BF5-3FF9-E949-B947-FAA47D01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57808"/>
            <a:ext cx="7543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8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EFDF-453A-5542-BC72-420E3E6F4502}" type="datetime1">
              <a:rPr lang="fr-BE" smtClean="0"/>
              <a:t>20/01/2020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0170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752600"/>
            <a:ext cx="4883150" cy="4373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2D14-C0C7-874B-93B0-1367124E7F6C}" type="datetime1">
              <a:rPr lang="fr-BE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1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23506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8016"/>
            <a:ext cx="5486400" cy="103458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D6F1-AE51-2945-B657-DD4A19136384}" type="datetime1">
              <a:rPr lang="fr-BE" smtClean="0"/>
              <a:t>20/01/2020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9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533895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76895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A0BD-0066-8642-A788-74D628C41468}" type="datetime1">
              <a:rPr lang="fr-BE" smtClean="0"/>
              <a:t>20/01/2020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ADC8477-BC60-482C-A504-EEFEAA9040E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E92DC38-83E5-CE47-8BEE-981B90655E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21289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8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36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BB38-4C83-EC40-849C-AD57271DFBA2}" type="datetime1">
              <a:rPr lang="fr-BE" smtClean="0"/>
              <a:t>20/01/2020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r"/>
            <a:fld id="{EADC8477-BC60-482C-A504-EEFEAA9040E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77CD09E-3AB5-704F-BB1A-CA534B5BC3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3200" y="5651500"/>
            <a:ext cx="8636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week.eu/codeweek4al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odeweek.eu/ambassadors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mailto:school@codeweek.e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deweek.eu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://events.codeweek.eu/ambassado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week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deweek.eu/add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27D8B76-552B-9A42-972B-B8CBC525B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944216"/>
          </a:xfrm>
        </p:spPr>
        <p:txBody>
          <a:bodyPr>
            <a:normAutofit/>
          </a:bodyPr>
          <a:lstStyle/>
          <a:p>
            <a:r>
              <a:rPr lang="tr-TR" sz="4800"/>
              <a:t>EU Code Week </a:t>
            </a:r>
            <a:br>
              <a:rPr lang="tr-TR" sz="4800"/>
            </a:br>
            <a:r>
              <a:rPr lang="tr-TR" sz="4800"/>
              <a:t>Okulda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6326404-AFDD-9444-ACB6-648489CEB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3789040"/>
            <a:ext cx="6400800" cy="2335560"/>
          </a:xfrm>
        </p:spPr>
        <p:txBody>
          <a:bodyPr/>
          <a:lstStyle/>
          <a:p>
            <a:r>
              <a:rPr lang="tr-TR">
                <a:solidFill>
                  <a:schemeClr val="bg1">
                    <a:lumMod val="50000"/>
                  </a:schemeClr>
                </a:solidFill>
              </a:rPr>
              <a:t>EU Code Week’i tüm Avrupa ve Batı Balkanlar’daki okullara getiriyoruz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B2A3340-49F7-044C-BD32-AF5FDC7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43C2-8D76-A14F-91EB-B0F9B640F56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62904E0-E1D1-2144-BE18-3A8FCA08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8F6DF02-ADE8-B742-80BF-C5EC602C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37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772816"/>
            <a:ext cx="6768752" cy="1008112"/>
          </a:xfrm>
        </p:spPr>
        <p:txBody>
          <a:bodyPr>
            <a:noAutofit/>
          </a:bodyPr>
          <a:lstStyle/>
          <a:p>
            <a:pPr marL="285750">
              <a:spcAft>
                <a:spcPts val="1200"/>
              </a:spcAft>
            </a:pPr>
            <a:r>
              <a:rPr lang="tr-TR">
                <a:hlinkClick r:id="rId3"/>
              </a:rPr>
              <a:t>Code Week 4 All Mücadelesine</a:t>
            </a:r>
            <a:r>
              <a:rPr lang="tr-TR"/>
              <a:t> katılın ve Mükemmeliyet Sertifikasını kazanın!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10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Bu mücadelede yer almak mı istiyorsunuz?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716016" y="3284984"/>
            <a:ext cx="4104456" cy="1811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>
                <a:solidFill>
                  <a:schemeClr val="bg1">
                    <a:lumMod val="75000"/>
                  </a:schemeClr>
                </a:solidFill>
              </a:rPr>
              <a:t>Sizin gibi düşünen organizatörlerle bağlantı kurun ve en az: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800" dirty="0" smtClean="0">
                <a:solidFill>
                  <a:schemeClr val="bg1"/>
                </a:solidFill>
              </a:rPr>
              <a:t>10 </a:t>
            </a:r>
            <a:r>
              <a:rPr lang="tr-TR" sz="1800" dirty="0">
                <a:solidFill>
                  <a:schemeClr val="bg1"/>
                </a:solidFill>
              </a:rPr>
              <a:t>aktivite veya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chemeClr val="bg1"/>
                </a:solidFill>
              </a:rPr>
              <a:t>3 ülkeyi dâhil edin.</a:t>
            </a:r>
          </a:p>
        </p:txBody>
      </p:sp>
      <p:pic>
        <p:nvPicPr>
          <p:cNvPr id="6146" name="Picture 2" descr="S:\F17001 - DG COMM Media Relations\3_Work\33_Work-in-process\8510150 - DG CONNECT EU Code Week\3_Work\WP2\Materials\1.Test MXG\visuals update ppt\PPT visuals_Aw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22" y="2925222"/>
            <a:ext cx="2880000" cy="287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862200"/>
            <a:ext cx="4449688" cy="4525963"/>
          </a:xfrm>
        </p:spPr>
        <p:txBody>
          <a:bodyPr/>
          <a:lstStyle/>
          <a:p>
            <a:r>
              <a:rPr lang="tr-TR"/>
              <a:t>Burada aşağıdakileri bulacaksınız:</a:t>
            </a:r>
          </a:p>
          <a:p>
            <a:pPr lvl="1"/>
            <a:r>
              <a:rPr lang="tr-TR"/>
              <a:t> Code Week rozeti</a:t>
            </a:r>
          </a:p>
          <a:p>
            <a:pPr lvl="1"/>
            <a:r>
              <a:rPr lang="tr-TR"/>
              <a:t> Code Week logosu</a:t>
            </a:r>
          </a:p>
          <a:p>
            <a:pPr lvl="1"/>
            <a:r>
              <a:rPr lang="tr-TR"/>
              <a:t> Code Week Okulda broşürü</a:t>
            </a:r>
          </a:p>
          <a:p>
            <a:pPr lvl="1"/>
            <a:r>
              <a:rPr lang="tr-TR"/>
              <a:t> Code Week Okulda bilgi görseli</a:t>
            </a:r>
          </a:p>
          <a:p>
            <a:pPr lvl="1"/>
            <a:r>
              <a:rPr lang="tr-TR"/>
              <a:t> Code Week Okulda afişi</a:t>
            </a:r>
          </a:p>
          <a:p>
            <a:pPr lvl="1"/>
            <a:r>
              <a:rPr lang="tr-TR"/>
              <a:t> Öğrencileriniz için katılım sertifikaları</a:t>
            </a:r>
          </a:p>
          <a:p>
            <a:pPr lvl="1"/>
            <a:r>
              <a:rPr lang="tr-TR"/>
              <a:t> Bilgilendirici sunum</a:t>
            </a:r>
          </a:p>
          <a:p>
            <a:pPr lvl="1"/>
            <a:r>
              <a:rPr lang="tr-TR"/>
              <a:t> Sosyal medya çerçevesi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11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>Öğretmenler araç kiti</a:t>
            </a:r>
          </a:p>
        </p:txBody>
      </p:sp>
      <p:pic>
        <p:nvPicPr>
          <p:cNvPr id="7170" name="Picture 2" descr="S:\F17001 - DG COMM Media Relations\3_Work\33_Work-in-process\8510150 - DG CONNECT EU Code Week\3_Work\WP2\Materials\1.Test MXG\visuals update ppt\PPT visuals_Blond gir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r="4631"/>
          <a:stretch/>
        </p:blipFill>
        <p:spPr bwMode="auto">
          <a:xfrm>
            <a:off x="903040" y="1916832"/>
            <a:ext cx="3551908" cy="39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04864"/>
            <a:ext cx="3960440" cy="1036661"/>
          </a:xfrm>
        </p:spPr>
        <p:txBody>
          <a:bodyPr>
            <a:noAutofit/>
          </a:bodyPr>
          <a:lstStyle/>
          <a:p>
            <a:pPr algn="r"/>
            <a:r>
              <a:rPr lang="tr-TR"/>
              <a:t>Ülkenizin EU Code Week Elçisi ile iletişime geçin:</a:t>
            </a:r>
          </a:p>
          <a:p>
            <a:pPr algn="r"/>
            <a:r>
              <a:rPr lang="tr-TR">
                <a:hlinkClick r:id="rId2"/>
              </a:rPr>
              <a:t>codeweek.eu/ambassadors</a:t>
            </a:r>
            <a:r>
              <a:rPr lang="tr-TR"/>
              <a:t> 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12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İletişime geçin</a:t>
            </a:r>
          </a:p>
        </p:txBody>
      </p:sp>
      <p:pic>
        <p:nvPicPr>
          <p:cNvPr id="8194" name="Picture 2" descr="S:\F17001 - DG COMM Media Relations\3_Work\33_Work-in-process\8510150 - DG CONNECT EU Code Week\3_Work\WP2\Materials\1.Test MXG\visuals update ppt\PPT visuals_Ambassado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09444"/>
            <a:ext cx="3600000" cy="181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5672" y="450989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>
                <a:solidFill>
                  <a:schemeClr val="bg1">
                    <a:lumMod val="50000"/>
                  </a:schemeClr>
                </a:solidFill>
              </a:rPr>
              <a:t>Öğretmenler için destek:</a:t>
            </a:r>
          </a:p>
          <a:p>
            <a:pPr algn="just"/>
            <a:r>
              <a:rPr lang="tr-TR" sz="2400">
                <a:solidFill>
                  <a:schemeClr val="bg1">
                    <a:lumMod val="50000"/>
                  </a:schemeClr>
                </a:solidFill>
                <a:hlinkClick r:id="rId4"/>
              </a:rPr>
              <a:t>school@codeweek.eu</a:t>
            </a:r>
          </a:p>
        </p:txBody>
      </p:sp>
      <p:pic>
        <p:nvPicPr>
          <p:cNvPr id="8195" name="Picture 3" descr="S:\F17001 - DG COMM Media Relations\3_Work\33_Work-in-process\8510150 - DG CONNECT EU Code Week\3_Work\WP2\Materials\1.Test MXG\visuals update ppt\PPT visuals_Get in tou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26" y="4149080"/>
            <a:ext cx="1800000" cy="179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13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#CodeWeek ile aramıza katılın</a:t>
            </a:r>
          </a:p>
        </p:txBody>
      </p:sp>
      <p:pic>
        <p:nvPicPr>
          <p:cNvPr id="9" name="Picture 11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16" y="2298038"/>
            <a:ext cx="779971" cy="7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03" y="3259579"/>
            <a:ext cx="692597" cy="69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faceboo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32" y="3952176"/>
            <a:ext cx="993633" cy="9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88065" y="2395635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>
                <a:solidFill>
                  <a:schemeClr val="bg1">
                    <a:lumMod val="50000"/>
                  </a:schemeClr>
                </a:solidFill>
                <a:latin typeface="+mj-lt"/>
                <a:hlinkClick r:id="rId6"/>
              </a:rPr>
              <a:t>codeweek.eu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8065" y="3326555"/>
            <a:ext cx="323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>
                <a:solidFill>
                  <a:schemeClr val="bg1">
                    <a:lumMod val="50000"/>
                  </a:schemeClr>
                </a:solidFill>
                <a:latin typeface="+mj-lt"/>
              </a:rPr>
              <a:t>@CodeWeekEU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8065" y="4221087"/>
            <a:ext cx="323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tr-TR" sz="3200"/>
              <a:t>@CodeEU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8063" y="5085184"/>
            <a:ext cx="3504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@CodeWeekEU</a:t>
            </a:r>
          </a:p>
        </p:txBody>
      </p:sp>
      <p:pic>
        <p:nvPicPr>
          <p:cNvPr id="14" name="Picture 2" descr="C:\Users\MXG\Desktop\Insta 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36" y="4980324"/>
            <a:ext cx="598930" cy="5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7242" y="1628800"/>
            <a:ext cx="7737549" cy="820637"/>
          </a:xfrm>
        </p:spPr>
        <p:txBody>
          <a:bodyPr>
            <a:noAutofit/>
          </a:bodyPr>
          <a:lstStyle/>
          <a:p>
            <a:pPr algn="ctr"/>
            <a:r>
              <a:rPr lang="tr-TR"/>
              <a:t>Gönüllüler tarafından düzenlenen bir taban hareketidir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2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557808"/>
            <a:ext cx="7563320" cy="1143000"/>
          </a:xfrm>
        </p:spPr>
        <p:txBody>
          <a:bodyPr/>
          <a:lstStyle/>
          <a:p>
            <a:r>
              <a:rPr lang="tr-TR"/>
              <a:t>EU Code Week nedir?</a:t>
            </a:r>
          </a:p>
        </p:txBody>
      </p:sp>
      <p:sp>
        <p:nvSpPr>
          <p:cNvPr id="10" name="AutoShape 2" descr="Image result for logo european commission transpar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59" y="5314490"/>
            <a:ext cx="1872208" cy="1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1907705" y="5509796"/>
            <a:ext cx="2808312" cy="70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>
                <a:solidFill>
                  <a:schemeClr val="bg1"/>
                </a:solidFill>
              </a:rPr>
              <a:t>Avrupa Komisyonu tarafından desteklenir</a:t>
            </a:r>
            <a:r>
              <a:rPr lang="tr-TR" sz="1800">
                <a:solidFill>
                  <a:schemeClr val="bg1"/>
                </a:solidFill>
                <a:hlinkClick r:id="rId4"/>
              </a:rPr>
              <a:t> </a:t>
            </a:r>
          </a:p>
        </p:txBody>
      </p:sp>
      <p:pic>
        <p:nvPicPr>
          <p:cNvPr id="4098" name="Picture 2" descr="Lâimage contient peut-ÃªtreÂ : 8 personnes, personnes souriantes, personnes debout, terrain de basketball et intÃ©rieu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1"/>
          <a:stretch/>
        </p:blipFill>
        <p:spPr bwMode="auto">
          <a:xfrm>
            <a:off x="1583668" y="2260284"/>
            <a:ext cx="6264697" cy="282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28800"/>
            <a:ext cx="7330008" cy="4641429"/>
          </a:xfrm>
        </p:spPr>
        <p:txBody>
          <a:bodyPr>
            <a:normAutofit/>
          </a:bodyPr>
          <a:lstStyle/>
          <a:p>
            <a:pPr algn="just"/>
            <a:r>
              <a:rPr lang="tr-TR"/>
              <a:t>Aşağıdakileri hedefliyoruz:</a:t>
            </a:r>
          </a:p>
          <a:p>
            <a:pPr lvl="1"/>
            <a:r>
              <a:rPr lang="tr-TR"/>
              <a:t>Sayısal düşünmeyi, kodlamayı ve teknolojiye yönelik aktiviteleri teşvik etmek</a:t>
            </a:r>
          </a:p>
          <a:p>
            <a:pPr lvl="1"/>
            <a:r>
              <a:rPr lang="tr-TR"/>
              <a:t>Fikirleri kodlama yoluyla hayata geçirmek ve programlamayı daha bilinir hâle getirmek</a:t>
            </a:r>
          </a:p>
          <a:p>
            <a:pPr lvl="1"/>
            <a:r>
              <a:rPr lang="tr-TR"/>
              <a:t>Motivasyon sahibi kişileri bir araya getirerek dijital dünyayı keşfetmelerini ve öğrenmelerini sağlamak</a:t>
            </a:r>
          </a:p>
          <a:p>
            <a:pPr algn="just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3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Amaç nedir?</a:t>
            </a:r>
          </a:p>
        </p:txBody>
      </p:sp>
      <p:pic>
        <p:nvPicPr>
          <p:cNvPr id="8" name="Picture 2" descr="S:\F17001 - DG COMM Media Relations\3_Work\33_Work-in-process\8510150 - DG CONNECT EU Code Week\3_Work\WP2\Materials\Toolkits\2019\EU Code Week 2019 Communications Toolkit\Social Media\Post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3"/>
          <a:stretch/>
        </p:blipFill>
        <p:spPr bwMode="auto">
          <a:xfrm>
            <a:off x="1475656" y="4390620"/>
            <a:ext cx="5775898" cy="2494852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024" y="2636912"/>
            <a:ext cx="3801616" cy="1756742"/>
          </a:xfrm>
        </p:spPr>
        <p:txBody>
          <a:bodyPr>
            <a:normAutofit lnSpcReduction="10000"/>
          </a:bodyPr>
          <a:lstStyle/>
          <a:p>
            <a:r>
              <a:rPr lang="tr-TR"/>
              <a:t>Sayısal düşünme, problem çözme, eleştirel muhakeme, mantık, takım çalışması ve yaratıcılıktan oluşan bir beceri setidir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4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Kodlama nedir?</a:t>
            </a:r>
          </a:p>
        </p:txBody>
      </p:sp>
      <p:pic>
        <p:nvPicPr>
          <p:cNvPr id="1026" name="Picture 2" descr="S:\F17001 - DG COMM Media Relations\3_Work\33_Work-in-process\8510150 - DG CONNECT EU Code Week\3_Work\WP2\Materials\1.Test MXG\visuals update ppt\PPT visuals_Ginger gu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3240000" cy="323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32798" y="1988840"/>
            <a:ext cx="4153694" cy="3504452"/>
          </a:xfrm>
        </p:spPr>
        <p:txBody>
          <a:bodyPr>
            <a:noAutofit/>
          </a:bodyPr>
          <a:lstStyle/>
          <a:p>
            <a:pPr lvl="1"/>
            <a:r>
              <a:rPr lang="tr-TR"/>
              <a:t>Eğitim sistemlerinde yenilik algısını teşvik etmek için</a:t>
            </a:r>
          </a:p>
          <a:p>
            <a:pPr lvl="1"/>
            <a:r>
              <a:rPr lang="tr-TR"/>
              <a:t>Tüm öğrencilere dijital yaratıcılık yolunda ilk adımı atma fırsatı vermek için</a:t>
            </a:r>
          </a:p>
          <a:p>
            <a:pPr lvl="1"/>
            <a:r>
              <a:rPr lang="tr-TR"/>
              <a:t>Öğrencilere sorumluluk yüklemek ve kendilerini çevreleyen dünyayı daha iyi anlamalarına yardımcı olmak için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5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Neden okullarda?</a:t>
            </a:r>
          </a:p>
        </p:txBody>
      </p:sp>
      <p:pic>
        <p:nvPicPr>
          <p:cNvPr id="2050" name="Picture 2" descr="S:\F17001 - DG COMM Media Relations\3_Work\33_Work-in-process\8510150 - DG CONNECT EU Code Week\3_Work\WP2\Materials\1.Test MXG\visuals update ppt\PPT visuals_Resour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2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6996" y="1772816"/>
            <a:ext cx="7546032" cy="1872208"/>
          </a:xfrm>
        </p:spPr>
        <p:txBody>
          <a:bodyPr>
            <a:noAutofit/>
          </a:bodyPr>
          <a:lstStyle/>
          <a:p>
            <a:pPr marL="285750" lvl="0" indent="-285750">
              <a:spcAft>
                <a:spcPts val="1200"/>
              </a:spcAft>
            </a:pPr>
            <a:r>
              <a:rPr lang="tr-TR">
                <a:solidFill>
                  <a:schemeClr val="bg1">
                    <a:lumMod val="50000"/>
                  </a:schemeClr>
                </a:solidFill>
              </a:rPr>
              <a:t>Kendi kodlama aktivitenizi düzenleyin:</a:t>
            </a:r>
          </a:p>
          <a:p>
            <a:pPr lvl="1"/>
            <a:r>
              <a:rPr lang="tr-TR">
                <a:hlinkClick r:id="rId3"/>
              </a:rPr>
              <a:t>www.codeweek.eu</a:t>
            </a:r>
            <a:r>
              <a:rPr lang="tr-TR"/>
              <a:t> adresini ziyaret edin  </a:t>
            </a:r>
          </a:p>
          <a:p>
            <a:pPr lvl="1"/>
            <a:r>
              <a:rPr lang="tr-TR"/>
              <a:t>Bir konu seçip hedef kitlenizi belirleyin ve aktivitenizi kayıt edin:</a:t>
            </a:r>
          </a:p>
          <a:p>
            <a:pPr marL="285750" lvl="0" indent="-285750">
              <a:spcAft>
                <a:spcPts val="1200"/>
              </a:spcAft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spcAft>
                <a:spcPts val="1200"/>
              </a:spcAft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6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Nasıl katılabilirim?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20598" r="57340" b="34949"/>
          <a:stretch/>
        </p:blipFill>
        <p:spPr bwMode="auto">
          <a:xfrm>
            <a:off x="971600" y="3501008"/>
            <a:ext cx="710204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pPr algn="ctr"/>
            <a:endParaRPr lang="en-GB" sz="1600" dirty="0">
              <a:hlinkClick r:id="rId2"/>
            </a:endParaRPr>
          </a:p>
          <a:p>
            <a:pPr algn="ctr"/>
            <a:r>
              <a:rPr lang="tr-TR">
                <a:hlinkClick r:id="rId2"/>
              </a:rPr>
              <a:t>www.codeweek.eu/add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7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Aktivitenizi haritaya kaydedin</a:t>
            </a:r>
          </a:p>
        </p:txBody>
      </p:sp>
      <p:pic>
        <p:nvPicPr>
          <p:cNvPr id="3074" name="Picture 2" descr="S:\F17001 - DG COMM Media Relations\3_Work\33_Work-in-process\8510150 - DG CONNECT EU Code Week\3_Work\WP2\Materials\1.Test MXG\visuals update ppt\PPT visuals_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7224"/>
            <a:ext cx="7200000" cy="363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8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Destek ve bilgiye nereden ulaşabilirim?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134814" y="2564904"/>
            <a:ext cx="4680520" cy="32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>
                <a:solidFill>
                  <a:schemeClr val="bg1">
                    <a:lumMod val="50000"/>
                  </a:schemeClr>
                </a:solidFill>
              </a:rPr>
              <a:t>Code Week’e ilk defa mı katılıyorsunuz?</a:t>
            </a:r>
          </a:p>
          <a:p>
            <a:pPr lvl="1"/>
            <a:r>
              <a:rPr lang="tr-TR">
                <a:solidFill>
                  <a:schemeClr val="bg1">
                    <a:lumMod val="75000"/>
                  </a:schemeClr>
                </a:solidFill>
              </a:rPr>
              <a:t>Nasıl yaparım sayfamıza göz atın</a:t>
            </a:r>
          </a:p>
          <a:p>
            <a:pPr lvl="0"/>
            <a:endParaRPr lang="en-US" sz="1800" dirty="0"/>
          </a:p>
          <a:p>
            <a:r>
              <a:rPr lang="tr-TR">
                <a:solidFill>
                  <a:schemeClr val="bg1">
                    <a:lumMod val="50000"/>
                  </a:schemeClr>
                </a:solidFill>
              </a:rPr>
              <a:t>Yardıma mı ihtiyacınız var?</a:t>
            </a:r>
          </a:p>
          <a:p>
            <a:pPr lvl="1"/>
            <a:r>
              <a:rPr lang="tr-TR">
                <a:solidFill>
                  <a:schemeClr val="bg1">
                    <a:lumMod val="75000"/>
                  </a:schemeClr>
                </a:solidFill>
              </a:rPr>
              <a:t>Bilgisayara bile ihtiyaç duymadan aktivite düzenleme hakkında daha fazla bilgi için Kaynaklar sayfasını ziyaret edebilirsiniz!</a:t>
            </a:r>
          </a:p>
        </p:txBody>
      </p:sp>
      <p:pic>
        <p:nvPicPr>
          <p:cNvPr id="4098" name="Picture 2" descr="S:\F17001 - DG COMM Media Relations\3_Work\33_Work-in-process\8510150 - DG CONNECT EU Code Week\3_Work\WP2\Materials\1.Test MXG\visuals update ppt\PPT visuals_Black 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8" y="2276872"/>
            <a:ext cx="3240000" cy="323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/>
              <a:t>codeweek.eu/schools adresini ziyaret ederek:</a:t>
            </a:r>
          </a:p>
          <a:p>
            <a:pPr lvl="1"/>
            <a:r>
              <a:rPr lang="tr-TR"/>
              <a:t>Kodlamanın okullardaki önemine ilişkin detaylı bilgi edinebilir,</a:t>
            </a:r>
          </a:p>
          <a:p>
            <a:pPr lvl="1"/>
            <a:r>
              <a:rPr lang="tr-TR"/>
              <a:t>Kullanıma hazır ders planları da içeren ücretsiz öğretmen eğitim modüllerine erişim sağlayabilir,</a:t>
            </a:r>
          </a:p>
          <a:p>
            <a:pPr lvl="1"/>
            <a:r>
              <a:rPr lang="tr-TR"/>
              <a:t>Code Week 4 All Mücadelesi hakkında bilgi alabilirsiniz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3E724-162C-434E-BC47-13AF86BC7030}" type="datetime1">
              <a:rPr lang="fr-BE" smtClean="0"/>
              <a:t>20/01/2020</a:t>
            </a:fld>
            <a:endParaRPr lang="fr-B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C8477-BC60-482C-A504-EEFEAA9040EE}" type="slidenum">
              <a:rPr lang="en-GB" smtClean="0"/>
              <a:t>9</a:t>
            </a:fld>
            <a:endParaRPr lang="en-GB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Okullar sayfası</a:t>
            </a:r>
          </a:p>
        </p:txBody>
      </p:sp>
      <p:pic>
        <p:nvPicPr>
          <p:cNvPr id="5122" name="Picture 2" descr="S:\F17001 - DG COMM Media Relations\3_Work\33_Work-in-process\8510150 - DG CONNECT EU Code Week\3_Work\WP2\Materials\1.Test MXG\visuals update ppt\PPT visuals_Sch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680000" cy="236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_CodeWeek_02.07.19_V2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U_CodeWeek_02.07.19" id="{6342E7A0-DA07-6045-B0F6-EE6999B57C28}" vid="{AF55658D-0F91-614F-90C9-1D7475F9FD0F}"/>
    </a:ext>
  </a:extLst>
</a:theme>
</file>

<file path=ppt/theme/theme2.xml><?xml version="1.0" encoding="utf-8"?>
<a:theme xmlns:a="http://schemas.openxmlformats.org/drawingml/2006/main" name="Office Theme">
  <a:themeElements>
    <a:clrScheme name="Personnalisé 2">
      <a:dk1>
        <a:srgbClr val="EB5C36"/>
      </a:dk1>
      <a:lt1>
        <a:srgbClr val="1F497D"/>
      </a:lt1>
      <a:dk2>
        <a:srgbClr val="000000"/>
      </a:dk2>
      <a:lt2>
        <a:srgbClr val="FFFFFF"/>
      </a:lt2>
      <a:accent1>
        <a:srgbClr val="EB5C36"/>
      </a:accent1>
      <a:accent2>
        <a:srgbClr val="FFFD3A"/>
      </a:accent2>
      <a:accent3>
        <a:srgbClr val="00B7ED"/>
      </a:accent3>
      <a:accent4>
        <a:srgbClr val="981A80"/>
      </a:accent4>
      <a:accent5>
        <a:srgbClr val="E5007E"/>
      </a:accent5>
      <a:accent6>
        <a:srgbClr val="F79646"/>
      </a:accent6>
      <a:hlink>
        <a:srgbClr val="1F497D"/>
      </a:hlink>
      <a:folHlink>
        <a:srgbClr val="800080"/>
      </a:folHlink>
    </a:clrScheme>
    <a:fontScheme name="EU Code Week">
      <a:majorFont>
        <a:latin typeface="EC Square Sans Pro Medium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U_CodeWeek_02.07.19" id="{6342E7A0-DA07-6045-B0F6-EE6999B57C28}" vid="{398CF691-A9BA-404C-A50B-0594E4ECF492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C44ED0FB8F1D4E82237BCA5B004DAF" ma:contentTypeVersion="12" ma:contentTypeDescription="Create a new document." ma:contentTypeScope="" ma:versionID="c03ebcf772f44f26897170f28be56bdf">
  <xsd:schema xmlns:xsd="http://www.w3.org/2001/XMLSchema" xmlns:xs="http://www.w3.org/2001/XMLSchema" xmlns:p="http://schemas.microsoft.com/office/2006/metadata/properties" xmlns:ns2="b076275c-a2ef-44b0-a1fa-9132988dbc7f" xmlns:ns3="920ee3cd-485b-4218-bb63-69389b66d959" targetNamespace="http://schemas.microsoft.com/office/2006/metadata/properties" ma:root="true" ma:fieldsID="ff7fc7b2a42ef31943f3b84cd1fb6431" ns2:_="" ns3:_="">
    <xsd:import namespace="b076275c-a2ef-44b0-a1fa-9132988dbc7f"/>
    <xsd:import namespace="920ee3cd-485b-4218-bb63-69389b66d9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6275c-a2ef-44b0-a1fa-9132988dbc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ee3cd-485b-4218-bb63-69389b66d95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35C270-8F77-462A-8FA7-5F71762BED7E}"/>
</file>

<file path=customXml/itemProps2.xml><?xml version="1.0" encoding="utf-8"?>
<ds:datastoreItem xmlns:ds="http://schemas.openxmlformats.org/officeDocument/2006/customXml" ds:itemID="{AF82497D-5461-45DD-B46D-EBA45F313575}"/>
</file>

<file path=customXml/itemProps3.xml><?xml version="1.0" encoding="utf-8"?>
<ds:datastoreItem xmlns:ds="http://schemas.openxmlformats.org/officeDocument/2006/customXml" ds:itemID="{379DCB07-2D5E-40F9-A6D0-1C3FFEC9C8D0}"/>
</file>

<file path=docProps/app.xml><?xml version="1.0" encoding="utf-8"?>
<Properties xmlns="http://schemas.openxmlformats.org/officeDocument/2006/extended-properties" xmlns:vt="http://schemas.openxmlformats.org/officeDocument/2006/docPropsVTypes">
  <Template>EU_CodeWeek_02.07.19_V2</Template>
  <TotalTime>0</TotalTime>
  <Words>364</Words>
  <Application>Microsoft Office PowerPoint</Application>
  <PresentationFormat>On-screen Show (4:3)</PresentationFormat>
  <Paragraphs>98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EU_CodeWeek_02.07.19_V2</vt:lpstr>
      <vt:lpstr>Office Theme</vt:lpstr>
      <vt:lpstr>EU Code Week  Okulda</vt:lpstr>
      <vt:lpstr>EU Code Week nedir?</vt:lpstr>
      <vt:lpstr>Amaç nedir?</vt:lpstr>
      <vt:lpstr>Kodlama nedir?</vt:lpstr>
      <vt:lpstr>Neden okullarda?</vt:lpstr>
      <vt:lpstr>Nasıl katılabilirim?</vt:lpstr>
      <vt:lpstr>Aktivitenizi haritaya kaydedin</vt:lpstr>
      <vt:lpstr>Destek ve bilgiye nereden ulaşabilirim?</vt:lpstr>
      <vt:lpstr>Okullar sayfası</vt:lpstr>
      <vt:lpstr>Bu mücadelede yer almak mı istiyorsunuz?</vt:lpstr>
      <vt:lpstr>Öğretmenler araç kiti</vt:lpstr>
      <vt:lpstr>İletişime geçin</vt:lpstr>
      <vt:lpstr>#CodeWeek ile aramıza katılın</vt:lpstr>
    </vt:vector>
  </TitlesOfParts>
  <Company>GCG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Week at School</dc:title>
  <dc:creator>Gillebert, Margaux</dc:creator>
  <cp:lastModifiedBy>Gillebert, Margaux</cp:lastModifiedBy>
  <cp:revision>35</cp:revision>
  <dcterms:created xsi:type="dcterms:W3CDTF">2019-07-05T07:41:55Z</dcterms:created>
  <dcterms:modified xsi:type="dcterms:W3CDTF">2020-01-20T16:46:38Z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0x0101009DC44ED0FB8F1D4E82237BCA5B004DAF</vt:lpwstr>
  </property>
</Properties>
</file>